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9" r:id="rId3"/>
    <p:sldId id="271" r:id="rId4"/>
    <p:sldId id="272" r:id="rId5"/>
    <p:sldId id="273" r:id="rId6"/>
    <p:sldId id="274" r:id="rId7"/>
    <p:sldId id="275" r:id="rId8"/>
    <p:sldId id="277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67B4"/>
    <a:srgbClr val="9966FF"/>
    <a:srgbClr val="E8BE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62D940-09A0-4969-926D-3BCB92CC99A9}" type="doc">
      <dgm:prSet loTypeId="urn:microsoft.com/office/officeart/2005/8/layout/radial1" loCatId="relationship" qsTypeId="urn:microsoft.com/office/officeart/2005/8/quickstyle/3d1" qsCatId="3D" csTypeId="urn:microsoft.com/office/officeart/2005/8/colors/colorful5" csCatId="colorful" phldr="1"/>
      <dgm:spPr/>
    </dgm:pt>
    <dgm:pt modelId="{D27BEC74-DA4E-4D78-BB56-4CC5820EC298}">
      <dgm:prSet custT="1"/>
      <dgm:spPr/>
      <dgm:t>
        <a:bodyPr/>
        <a:lstStyle/>
        <a:p>
          <a:pPr marR="0" algn="ctr" rtl="0"/>
          <a:endParaRPr lang="ru-RU" sz="1100" baseline="0">
            <a:solidFill>
              <a:sysClr val="windowText" lastClr="000000"/>
            </a:solidFill>
            <a:latin typeface="Arial Black" pitchFamily="34" charset="0"/>
          </a:endParaRPr>
        </a:p>
        <a:p>
          <a:pPr marR="0" algn="ctr" rtl="0"/>
          <a:r>
            <a:rPr lang="ru-RU" sz="2000" b="1" baseline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Лагерь</a:t>
          </a:r>
        </a:p>
        <a:p>
          <a:pPr marR="0" algn="ctr" rtl="0"/>
          <a:r>
            <a:rPr lang="ru-RU" sz="2000" b="1" baseline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"РАДУГА"</a:t>
          </a:r>
        </a:p>
      </dgm:t>
    </dgm:pt>
    <dgm:pt modelId="{2FA420F6-1547-4A18-A544-BE111DF06F78}" type="parTrans" cxnId="{7EFA3FE9-4D22-4706-A159-242F71FCB208}">
      <dgm:prSet/>
      <dgm:spPr/>
      <dgm:t>
        <a:bodyPr/>
        <a:lstStyle/>
        <a:p>
          <a:endParaRPr lang="ru-RU"/>
        </a:p>
      </dgm:t>
    </dgm:pt>
    <dgm:pt modelId="{2DF9C52B-7AD0-408D-AE88-97069FD7C00F}" type="sibTrans" cxnId="{7EFA3FE9-4D22-4706-A159-242F71FCB208}">
      <dgm:prSet/>
      <dgm:spPr/>
      <dgm:t>
        <a:bodyPr/>
        <a:lstStyle/>
        <a:p>
          <a:endParaRPr lang="ru-RU"/>
        </a:p>
      </dgm:t>
    </dgm:pt>
    <dgm:pt modelId="{2927154E-1476-47F2-8B50-24DBB5215BC0}">
      <dgm:prSet custT="1"/>
      <dgm:spPr/>
      <dgm:t>
        <a:bodyPr/>
        <a:lstStyle/>
        <a:p>
          <a:pPr marR="0" algn="l" rtl="0"/>
          <a:endParaRPr lang="ru-RU" sz="1100" baseline="0" dirty="0">
            <a:solidFill>
              <a:sysClr val="windowText" lastClr="000000"/>
            </a:solidFill>
            <a:latin typeface="Arial Black" pitchFamily="34" charset="0"/>
          </a:endParaRPr>
        </a:p>
        <a:p>
          <a:pPr marR="0" algn="ctr" rtl="0"/>
          <a:endParaRPr lang="ru-RU" sz="1100" baseline="0" dirty="0">
            <a:solidFill>
              <a:sysClr val="windowText" lastClr="000000"/>
            </a:solidFill>
            <a:latin typeface="Arial Black" pitchFamily="34" charset="0"/>
          </a:endParaRPr>
        </a:p>
        <a:p>
          <a:pPr marR="0" algn="ctr" rtl="0"/>
          <a:r>
            <a:rPr lang="ru-RU" sz="1400" b="1" baseline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районная  библиотека им. Короленко</a:t>
          </a:r>
          <a:endParaRPr lang="ru-RU" sz="1400" b="1" dirty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B95539B-C655-46A8-B9CC-D91E042FEF2B}" type="parTrans" cxnId="{7B702529-1D3D-4AAD-AC17-3539B868E41C}">
      <dgm:prSet/>
      <dgm:spPr/>
      <dgm:t>
        <a:bodyPr/>
        <a:lstStyle/>
        <a:p>
          <a:endParaRPr lang="ru-RU"/>
        </a:p>
      </dgm:t>
    </dgm:pt>
    <dgm:pt modelId="{B729E9BF-F65D-487A-91EC-2385753C904A}" type="sibTrans" cxnId="{7B702529-1D3D-4AAD-AC17-3539B868E41C}">
      <dgm:prSet/>
      <dgm:spPr/>
      <dgm:t>
        <a:bodyPr/>
        <a:lstStyle/>
        <a:p>
          <a:endParaRPr lang="ru-RU"/>
        </a:p>
      </dgm:t>
    </dgm:pt>
    <dgm:pt modelId="{91ECE38E-9602-4042-AE2E-1A57A060EE7C}">
      <dgm:prSet custT="1"/>
      <dgm:spPr/>
      <dgm:t>
        <a:bodyPr/>
        <a:lstStyle/>
        <a:p>
          <a:pPr marR="0" algn="ctr" rtl="0"/>
          <a:endParaRPr lang="ru-RU" sz="1100" baseline="0">
            <a:solidFill>
              <a:sysClr val="windowText" lastClr="000000"/>
            </a:solidFill>
            <a:latin typeface="Arial Black" pitchFamily="34" charset="0"/>
          </a:endParaRPr>
        </a:p>
        <a:p>
          <a:pPr marR="0" algn="ctr" rtl="0"/>
          <a:endParaRPr lang="ru-RU" sz="1100" baseline="0">
            <a:solidFill>
              <a:sysClr val="windowText" lastClr="000000"/>
            </a:solidFill>
            <a:latin typeface="Arial Black" pitchFamily="34" charset="0"/>
          </a:endParaRPr>
        </a:p>
        <a:p>
          <a:pPr marR="0" algn="ctr" rtl="0"/>
          <a:r>
            <a:rPr lang="ru-RU" sz="1400" b="1" baseline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кинотеатр Империя грёз</a:t>
          </a:r>
          <a:endParaRPr lang="ru-RU" sz="1400" b="1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17E1E0D-993F-4430-956D-772131B64B6A}" type="parTrans" cxnId="{95104A4D-DA58-4EA1-A204-F6BB324B1CDB}">
      <dgm:prSet/>
      <dgm:spPr/>
      <dgm:t>
        <a:bodyPr/>
        <a:lstStyle/>
        <a:p>
          <a:endParaRPr lang="ru-RU"/>
        </a:p>
      </dgm:t>
    </dgm:pt>
    <dgm:pt modelId="{896E0536-23F2-4720-9F6A-CFA5F4D2FBA2}" type="sibTrans" cxnId="{95104A4D-DA58-4EA1-A204-F6BB324B1CDB}">
      <dgm:prSet/>
      <dgm:spPr/>
      <dgm:t>
        <a:bodyPr/>
        <a:lstStyle/>
        <a:p>
          <a:endParaRPr lang="ru-RU"/>
        </a:p>
      </dgm:t>
    </dgm:pt>
    <dgm:pt modelId="{9668700D-082D-4554-BEA2-C657D71F3806}">
      <dgm:prSet custT="1"/>
      <dgm:spPr/>
      <dgm:t>
        <a:bodyPr/>
        <a:lstStyle/>
        <a:p>
          <a:pPr marR="0" algn="ctr" rtl="0"/>
          <a:endParaRPr lang="ru-RU" sz="1100" baseline="0">
            <a:solidFill>
              <a:sysClr val="windowText" lastClr="000000"/>
            </a:solidFill>
            <a:latin typeface="Arial Black" pitchFamily="34" charset="0"/>
          </a:endParaRPr>
        </a:p>
        <a:p>
          <a:pPr marR="0" algn="ctr" rtl="0"/>
          <a:r>
            <a:rPr lang="ru-RU" sz="1400" b="1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ТЮЗ</a:t>
          </a:r>
        </a:p>
      </dgm:t>
    </dgm:pt>
    <dgm:pt modelId="{6DF8F22C-3C62-4EC0-BA18-89E5F922937E}" type="parTrans" cxnId="{2DDFAE55-E52F-4505-8269-50929D9DDE89}">
      <dgm:prSet/>
      <dgm:spPr/>
      <dgm:t>
        <a:bodyPr/>
        <a:lstStyle/>
        <a:p>
          <a:endParaRPr lang="ru-RU"/>
        </a:p>
      </dgm:t>
    </dgm:pt>
    <dgm:pt modelId="{45758E94-C205-437A-8C5F-8985CE06B4B6}" type="sibTrans" cxnId="{2DDFAE55-E52F-4505-8269-50929D9DDE89}">
      <dgm:prSet/>
      <dgm:spPr/>
      <dgm:t>
        <a:bodyPr/>
        <a:lstStyle/>
        <a:p>
          <a:endParaRPr lang="ru-RU"/>
        </a:p>
      </dgm:t>
    </dgm:pt>
    <dgm:pt modelId="{CDE0F1A7-0208-4037-9548-C0C908C3E28E}">
      <dgm:prSet custT="1"/>
      <dgm:spPr/>
      <dgm:t>
        <a:bodyPr/>
        <a:lstStyle/>
        <a:p>
          <a:pPr marR="0" algn="ctr" rtl="0"/>
          <a:endParaRPr lang="ru-RU" sz="1100" baseline="0">
            <a:solidFill>
              <a:sysClr val="windowText" lastClr="000000"/>
            </a:solidFill>
            <a:latin typeface="Arial Black" pitchFamily="34" charset="0"/>
          </a:endParaRPr>
        </a:p>
        <a:p>
          <a:pPr marR="0" algn="ctr" rtl="0"/>
          <a:r>
            <a:rPr lang="ru-RU" sz="1100" baseline="0">
              <a:solidFill>
                <a:sysClr val="windowText" lastClr="000000"/>
              </a:solidFill>
              <a:latin typeface="Arial Black" pitchFamily="34" charset="0"/>
            </a:rPr>
            <a:t> </a:t>
          </a:r>
          <a:r>
            <a:rPr lang="ru-RU" sz="1400" b="1" baseline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Нижегородская филармония им. Ростроповича </a:t>
          </a:r>
          <a:endParaRPr lang="ru-RU" sz="1400" b="1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B7EC017-93B9-4C77-9F57-1BE4243F47B3}" type="parTrans" cxnId="{F44BE359-4D05-4999-8264-743E2E2FED93}">
      <dgm:prSet/>
      <dgm:spPr/>
      <dgm:t>
        <a:bodyPr/>
        <a:lstStyle/>
        <a:p>
          <a:endParaRPr lang="ru-RU"/>
        </a:p>
      </dgm:t>
    </dgm:pt>
    <dgm:pt modelId="{0D45B19C-ACD2-40A2-B1F2-DC6C7E7617C7}" type="sibTrans" cxnId="{F44BE359-4D05-4999-8264-743E2E2FED93}">
      <dgm:prSet/>
      <dgm:spPr/>
      <dgm:t>
        <a:bodyPr/>
        <a:lstStyle/>
        <a:p>
          <a:endParaRPr lang="ru-RU"/>
        </a:p>
      </dgm:t>
    </dgm:pt>
    <dgm:pt modelId="{6DD06C1D-AE73-43C5-B00C-9EC115C5CCAE}">
      <dgm:prSet custT="1"/>
      <dgm:spPr/>
      <dgm:t>
        <a:bodyPr/>
        <a:lstStyle/>
        <a:p>
          <a:pPr marR="0" algn="ctr" rtl="0"/>
          <a:endParaRPr lang="ru-RU" sz="1100" baseline="0">
            <a:solidFill>
              <a:sysClr val="windowText" lastClr="000000"/>
            </a:solidFill>
            <a:latin typeface="Arial Black" pitchFamily="34" charset="0"/>
          </a:endParaRPr>
        </a:p>
        <a:p>
          <a:pPr marR="0" algn="ctr" rtl="0"/>
          <a:r>
            <a:rPr lang="ru-RU" sz="1400" b="1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прочие организации</a:t>
          </a:r>
        </a:p>
      </dgm:t>
    </dgm:pt>
    <dgm:pt modelId="{392AD453-415B-46F2-B2ED-3C985DABA359}" type="parTrans" cxnId="{30FB48A4-71B2-45F4-87B5-F338768BE101}">
      <dgm:prSet/>
      <dgm:spPr/>
      <dgm:t>
        <a:bodyPr/>
        <a:lstStyle/>
        <a:p>
          <a:endParaRPr lang="ru-RU"/>
        </a:p>
      </dgm:t>
    </dgm:pt>
    <dgm:pt modelId="{37B0394B-0925-412F-A375-1A12F2860428}" type="sibTrans" cxnId="{30FB48A4-71B2-45F4-87B5-F338768BE101}">
      <dgm:prSet/>
      <dgm:spPr/>
      <dgm:t>
        <a:bodyPr/>
        <a:lstStyle/>
        <a:p>
          <a:endParaRPr lang="ru-RU"/>
        </a:p>
      </dgm:t>
    </dgm:pt>
    <dgm:pt modelId="{4E3DCB94-9A6F-4F0A-80A0-D9B2074D0363}">
      <dgm:prSet custT="1"/>
      <dgm:spPr/>
      <dgm:t>
        <a:bodyPr/>
        <a:lstStyle/>
        <a:p>
          <a:pPr marR="0" algn="ctr" rtl="0"/>
          <a:endParaRPr lang="ru-RU" sz="1100" baseline="0">
            <a:solidFill>
              <a:sysClr val="windowText" lastClr="000000"/>
            </a:solidFill>
            <a:latin typeface="Arial Black" pitchFamily="34" charset="0"/>
          </a:endParaRPr>
        </a:p>
        <a:p>
          <a:pPr marR="0" algn="ctr" rtl="0"/>
          <a:r>
            <a:rPr lang="ru-RU" sz="1400" b="1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школьный стадион</a:t>
          </a:r>
        </a:p>
      </dgm:t>
    </dgm:pt>
    <dgm:pt modelId="{EC10BE99-490E-43D7-9E14-C007C756F1D0}" type="parTrans" cxnId="{E9946257-2E82-4CB2-877F-8B518630193D}">
      <dgm:prSet/>
      <dgm:spPr/>
      <dgm:t>
        <a:bodyPr/>
        <a:lstStyle/>
        <a:p>
          <a:endParaRPr lang="ru-RU"/>
        </a:p>
      </dgm:t>
    </dgm:pt>
    <dgm:pt modelId="{50877423-F79E-4283-A1A7-F322967218E3}" type="sibTrans" cxnId="{E9946257-2E82-4CB2-877F-8B518630193D}">
      <dgm:prSet/>
      <dgm:spPr/>
      <dgm:t>
        <a:bodyPr/>
        <a:lstStyle/>
        <a:p>
          <a:endParaRPr lang="ru-RU"/>
        </a:p>
      </dgm:t>
    </dgm:pt>
    <dgm:pt modelId="{03F9400B-239F-42E7-8CEC-EB74C5424B9C}">
      <dgm:prSet custT="1"/>
      <dgm:spPr/>
      <dgm:t>
        <a:bodyPr/>
        <a:lstStyle/>
        <a:p>
          <a:pPr marR="0" algn="ctr" rtl="0"/>
          <a:r>
            <a:rPr lang="ru-RU" sz="1400" b="1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школьная библиотека</a:t>
          </a:r>
        </a:p>
      </dgm:t>
    </dgm:pt>
    <dgm:pt modelId="{F47A1B68-A2A0-41F7-8E39-EDD658AACC4F}" type="parTrans" cxnId="{5FA82761-72E8-4637-818E-496F6F69D2F8}">
      <dgm:prSet/>
      <dgm:spPr/>
      <dgm:t>
        <a:bodyPr/>
        <a:lstStyle/>
        <a:p>
          <a:endParaRPr lang="ru-RU"/>
        </a:p>
      </dgm:t>
    </dgm:pt>
    <dgm:pt modelId="{B3C8D6E2-C995-4784-A4CE-E0A547F3DFCD}" type="sibTrans" cxnId="{5FA82761-72E8-4637-818E-496F6F69D2F8}">
      <dgm:prSet/>
      <dgm:spPr/>
      <dgm:t>
        <a:bodyPr/>
        <a:lstStyle/>
        <a:p>
          <a:endParaRPr lang="ru-RU"/>
        </a:p>
      </dgm:t>
    </dgm:pt>
    <dgm:pt modelId="{6DA01325-1568-48DE-B376-1B234C1F938E}">
      <dgm:prSet custT="1"/>
      <dgm:spPr/>
      <dgm:t>
        <a:bodyPr/>
        <a:lstStyle/>
        <a:p>
          <a:pPr marR="0" algn="ctr" rtl="0"/>
          <a:endParaRPr lang="ru-RU" sz="1100" baseline="0">
            <a:solidFill>
              <a:sysClr val="windowText" lastClr="000000"/>
            </a:solidFill>
            <a:latin typeface="Arial Black" pitchFamily="34" charset="0"/>
          </a:endParaRPr>
        </a:p>
        <a:p>
          <a:pPr marR="0" algn="ctr" rtl="0"/>
          <a:r>
            <a:rPr lang="ru-RU" sz="1400" b="1" baseline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ДДТ</a:t>
          </a:r>
          <a:endParaRPr lang="ru-RU" sz="1400" b="1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0B4C0A-3298-42C3-9838-C9D0C4BB504A}" type="sibTrans" cxnId="{E9893C4F-6E73-4FF6-AE9E-F4E3186B08EC}">
      <dgm:prSet/>
      <dgm:spPr/>
      <dgm:t>
        <a:bodyPr/>
        <a:lstStyle/>
        <a:p>
          <a:endParaRPr lang="ru-RU"/>
        </a:p>
      </dgm:t>
    </dgm:pt>
    <dgm:pt modelId="{BE00A6E3-4C46-4C93-8A0D-64E650D5E714}" type="parTrans" cxnId="{E9893C4F-6E73-4FF6-AE9E-F4E3186B08EC}">
      <dgm:prSet/>
      <dgm:spPr/>
      <dgm:t>
        <a:bodyPr/>
        <a:lstStyle/>
        <a:p>
          <a:endParaRPr lang="ru-RU"/>
        </a:p>
      </dgm:t>
    </dgm:pt>
    <dgm:pt modelId="{0156DF3F-2B93-419C-A7F9-38E1FC97829F}" type="pres">
      <dgm:prSet presAssocID="{8062D940-09A0-4969-926D-3BCB92CC99A9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68C2219-1E28-4E86-942C-A69154BC63CA}" type="pres">
      <dgm:prSet presAssocID="{D27BEC74-DA4E-4D78-BB56-4CC5820EC298}" presName="centerShape" presStyleLbl="node0" presStyleIdx="0" presStyleCnt="1" custScaleX="255727" custScaleY="214502" custLinFactNeighborX="807" custLinFactNeighborY="-3028"/>
      <dgm:spPr/>
      <dgm:t>
        <a:bodyPr/>
        <a:lstStyle/>
        <a:p>
          <a:endParaRPr lang="ru-RU"/>
        </a:p>
      </dgm:t>
    </dgm:pt>
    <dgm:pt modelId="{7858A2F0-E5D5-4AA8-B3E8-5DFAA03A3032}" type="pres">
      <dgm:prSet presAssocID="{EB95539B-C655-46A8-B9CC-D91E042FEF2B}" presName="Name9" presStyleLbl="parChTrans1D2" presStyleIdx="0" presStyleCnt="8"/>
      <dgm:spPr/>
      <dgm:t>
        <a:bodyPr/>
        <a:lstStyle/>
        <a:p>
          <a:endParaRPr lang="ru-RU"/>
        </a:p>
      </dgm:t>
    </dgm:pt>
    <dgm:pt modelId="{A9CE8684-F7C3-4EE3-9027-D2ED2F6A937B}" type="pres">
      <dgm:prSet presAssocID="{EB95539B-C655-46A8-B9CC-D91E042FEF2B}" presName="connTx" presStyleLbl="parChTrans1D2" presStyleIdx="0" presStyleCnt="8"/>
      <dgm:spPr/>
      <dgm:t>
        <a:bodyPr/>
        <a:lstStyle/>
        <a:p>
          <a:endParaRPr lang="ru-RU"/>
        </a:p>
      </dgm:t>
    </dgm:pt>
    <dgm:pt modelId="{CA6B28DE-6874-4AAE-9909-A6E5DF5E0031}" type="pres">
      <dgm:prSet presAssocID="{2927154E-1476-47F2-8B50-24DBB5215BC0}" presName="node" presStyleLbl="node1" presStyleIdx="0" presStyleCnt="8" custScaleX="144938" custScaleY="152356" custRadScaleRad="131407" custRadScaleInc="-2397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3265E2-E793-4691-AF07-192BC76C3D03}" type="pres">
      <dgm:prSet presAssocID="{317E1E0D-993F-4430-956D-772131B64B6A}" presName="Name9" presStyleLbl="parChTrans1D2" presStyleIdx="1" presStyleCnt="8"/>
      <dgm:spPr/>
      <dgm:t>
        <a:bodyPr/>
        <a:lstStyle/>
        <a:p>
          <a:endParaRPr lang="ru-RU"/>
        </a:p>
      </dgm:t>
    </dgm:pt>
    <dgm:pt modelId="{D8A18C6C-E93B-4617-840A-DD662F041F77}" type="pres">
      <dgm:prSet presAssocID="{317E1E0D-993F-4430-956D-772131B64B6A}" presName="connTx" presStyleLbl="parChTrans1D2" presStyleIdx="1" presStyleCnt="8"/>
      <dgm:spPr/>
      <dgm:t>
        <a:bodyPr/>
        <a:lstStyle/>
        <a:p>
          <a:endParaRPr lang="ru-RU"/>
        </a:p>
      </dgm:t>
    </dgm:pt>
    <dgm:pt modelId="{3DECD345-357E-4AC6-A080-6A32569469EA}" type="pres">
      <dgm:prSet presAssocID="{91ECE38E-9602-4042-AE2E-1A57A060EE7C}" presName="node" presStyleLbl="node1" presStyleIdx="1" presStyleCnt="8" custScaleX="135779" custScaleY="114647" custRadScaleRad="139973" custRadScaleInc="431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83880A-A1E6-48D1-956B-8F10D8C28AB4}" type="pres">
      <dgm:prSet presAssocID="{6DF8F22C-3C62-4EC0-BA18-89E5F922937E}" presName="Name9" presStyleLbl="parChTrans1D2" presStyleIdx="2" presStyleCnt="8"/>
      <dgm:spPr/>
      <dgm:t>
        <a:bodyPr/>
        <a:lstStyle/>
        <a:p>
          <a:endParaRPr lang="ru-RU"/>
        </a:p>
      </dgm:t>
    </dgm:pt>
    <dgm:pt modelId="{69BF6988-7F34-4548-90C4-CDEDC04D21A4}" type="pres">
      <dgm:prSet presAssocID="{6DF8F22C-3C62-4EC0-BA18-89E5F922937E}" presName="connTx" presStyleLbl="parChTrans1D2" presStyleIdx="2" presStyleCnt="8"/>
      <dgm:spPr/>
      <dgm:t>
        <a:bodyPr/>
        <a:lstStyle/>
        <a:p>
          <a:endParaRPr lang="ru-RU"/>
        </a:p>
      </dgm:t>
    </dgm:pt>
    <dgm:pt modelId="{0EA25D10-6BDE-446B-8FB5-DB2E03B02179}" type="pres">
      <dgm:prSet presAssocID="{9668700D-082D-4554-BEA2-C657D71F3806}" presName="node" presStyleLbl="node1" presStyleIdx="2" presStyleCnt="8" custScaleX="158399" custScaleY="124281" custRadScaleRad="188510" custRadScaleInc="-233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C5F752-26F8-43EF-AA2D-0A0A50927A97}" type="pres">
      <dgm:prSet presAssocID="{BE00A6E3-4C46-4C93-8A0D-64E650D5E714}" presName="Name9" presStyleLbl="parChTrans1D2" presStyleIdx="3" presStyleCnt="8"/>
      <dgm:spPr/>
      <dgm:t>
        <a:bodyPr/>
        <a:lstStyle/>
        <a:p>
          <a:endParaRPr lang="ru-RU"/>
        </a:p>
      </dgm:t>
    </dgm:pt>
    <dgm:pt modelId="{FED8AF92-48BD-4E00-AAFE-855C04279E46}" type="pres">
      <dgm:prSet presAssocID="{BE00A6E3-4C46-4C93-8A0D-64E650D5E714}" presName="connTx" presStyleLbl="parChTrans1D2" presStyleIdx="3" presStyleCnt="8"/>
      <dgm:spPr/>
      <dgm:t>
        <a:bodyPr/>
        <a:lstStyle/>
        <a:p>
          <a:endParaRPr lang="ru-RU"/>
        </a:p>
      </dgm:t>
    </dgm:pt>
    <dgm:pt modelId="{42851D4A-5320-4239-9733-77AA10C28C30}" type="pres">
      <dgm:prSet presAssocID="{6DA01325-1568-48DE-B376-1B234C1F938E}" presName="node" presStyleLbl="node1" presStyleIdx="3" presStyleCnt="8" custScaleX="173230" custScaleY="159212" custRadScaleRad="158464" custRadScaleInc="-746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BE898B-3DC1-4383-9FDF-35E04BBA782E}" type="pres">
      <dgm:prSet presAssocID="{7B7EC017-93B9-4C77-9F57-1BE4243F47B3}" presName="Name9" presStyleLbl="parChTrans1D2" presStyleIdx="4" presStyleCnt="8"/>
      <dgm:spPr/>
      <dgm:t>
        <a:bodyPr/>
        <a:lstStyle/>
        <a:p>
          <a:endParaRPr lang="ru-RU"/>
        </a:p>
      </dgm:t>
    </dgm:pt>
    <dgm:pt modelId="{ECEA40E1-D210-40A0-903F-657E5D40C6A9}" type="pres">
      <dgm:prSet presAssocID="{7B7EC017-93B9-4C77-9F57-1BE4243F47B3}" presName="connTx" presStyleLbl="parChTrans1D2" presStyleIdx="4" presStyleCnt="8"/>
      <dgm:spPr/>
      <dgm:t>
        <a:bodyPr/>
        <a:lstStyle/>
        <a:p>
          <a:endParaRPr lang="ru-RU"/>
        </a:p>
      </dgm:t>
    </dgm:pt>
    <dgm:pt modelId="{565433AF-F659-4F0A-B9DB-74FD35002729}" type="pres">
      <dgm:prSet presAssocID="{CDE0F1A7-0208-4037-9548-C0C908C3E28E}" presName="node" presStyleLbl="node1" presStyleIdx="4" presStyleCnt="8" custScaleX="169403" custScaleY="154937" custRadScaleRad="112911" custRadScaleInc="-937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620512-0B34-4740-BFCA-C3B9B9660704}" type="pres">
      <dgm:prSet presAssocID="{392AD453-415B-46F2-B2ED-3C985DABA359}" presName="Name9" presStyleLbl="parChTrans1D2" presStyleIdx="5" presStyleCnt="8"/>
      <dgm:spPr/>
      <dgm:t>
        <a:bodyPr/>
        <a:lstStyle/>
        <a:p>
          <a:endParaRPr lang="ru-RU"/>
        </a:p>
      </dgm:t>
    </dgm:pt>
    <dgm:pt modelId="{03530FDC-F629-4805-B518-2381E68EDF4B}" type="pres">
      <dgm:prSet presAssocID="{392AD453-415B-46F2-B2ED-3C985DABA359}" presName="connTx" presStyleLbl="parChTrans1D2" presStyleIdx="5" presStyleCnt="8"/>
      <dgm:spPr/>
      <dgm:t>
        <a:bodyPr/>
        <a:lstStyle/>
        <a:p>
          <a:endParaRPr lang="ru-RU"/>
        </a:p>
      </dgm:t>
    </dgm:pt>
    <dgm:pt modelId="{CD60B17E-299D-451B-A942-6C0FE861EA15}" type="pres">
      <dgm:prSet presAssocID="{6DD06C1D-AE73-43C5-B00C-9EC115C5CCAE}" presName="node" presStyleLbl="node1" presStyleIdx="5" presStyleCnt="8" custScaleX="145684" custScaleY="134393" custRadScaleRad="121527" custRadScaleInc="-52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A01802-6A47-4E86-BBFC-E7913DAF0438}" type="pres">
      <dgm:prSet presAssocID="{EC10BE99-490E-43D7-9E14-C007C756F1D0}" presName="Name9" presStyleLbl="parChTrans1D2" presStyleIdx="6" presStyleCnt="8"/>
      <dgm:spPr/>
      <dgm:t>
        <a:bodyPr/>
        <a:lstStyle/>
        <a:p>
          <a:endParaRPr lang="ru-RU"/>
        </a:p>
      </dgm:t>
    </dgm:pt>
    <dgm:pt modelId="{5F8E2D4F-A166-41E5-A018-48CA1A266E05}" type="pres">
      <dgm:prSet presAssocID="{EC10BE99-490E-43D7-9E14-C007C756F1D0}" presName="connTx" presStyleLbl="parChTrans1D2" presStyleIdx="6" presStyleCnt="8"/>
      <dgm:spPr/>
      <dgm:t>
        <a:bodyPr/>
        <a:lstStyle/>
        <a:p>
          <a:endParaRPr lang="ru-RU"/>
        </a:p>
      </dgm:t>
    </dgm:pt>
    <dgm:pt modelId="{F1D94BB0-4D27-4624-B48E-D0DBFF426910}" type="pres">
      <dgm:prSet presAssocID="{4E3DCB94-9A6F-4F0A-80A0-D9B2074D0363}" presName="node" presStyleLbl="node1" presStyleIdx="6" presStyleCnt="8" custScaleX="119441" custScaleY="108785" custRadScaleRad="162623" custRadScaleInc="-836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9E5BB2-A5EF-4028-8272-E677ADE247B2}" type="pres">
      <dgm:prSet presAssocID="{F47A1B68-A2A0-41F7-8E39-EDD658AACC4F}" presName="Name9" presStyleLbl="parChTrans1D2" presStyleIdx="7" presStyleCnt="8"/>
      <dgm:spPr/>
      <dgm:t>
        <a:bodyPr/>
        <a:lstStyle/>
        <a:p>
          <a:endParaRPr lang="ru-RU"/>
        </a:p>
      </dgm:t>
    </dgm:pt>
    <dgm:pt modelId="{C1DC99EA-0D72-4D0E-8013-2AC41EF893FD}" type="pres">
      <dgm:prSet presAssocID="{F47A1B68-A2A0-41F7-8E39-EDD658AACC4F}" presName="connTx" presStyleLbl="parChTrans1D2" presStyleIdx="7" presStyleCnt="8"/>
      <dgm:spPr/>
      <dgm:t>
        <a:bodyPr/>
        <a:lstStyle/>
        <a:p>
          <a:endParaRPr lang="ru-RU"/>
        </a:p>
      </dgm:t>
    </dgm:pt>
    <dgm:pt modelId="{7E05C943-45FB-4CAB-9EF3-454EA1CCA917}" type="pres">
      <dgm:prSet presAssocID="{03F9400B-239F-42E7-8CEC-EB74C5424B9C}" presName="node" presStyleLbl="node1" presStyleIdx="7" presStyleCnt="8" custScaleX="123584" custScaleY="116635" custRadScaleRad="178113" custRadScaleInc="-1712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2D6E94B-5B3D-43E7-B58E-DF439385F78F}" type="presOf" srcId="{8062D940-09A0-4969-926D-3BCB92CC99A9}" destId="{0156DF3F-2B93-419C-A7F9-38E1FC97829F}" srcOrd="0" destOrd="0" presId="urn:microsoft.com/office/officeart/2005/8/layout/radial1"/>
    <dgm:cxn modelId="{438F476A-37CC-4EEF-A668-EF0A45A2AFE3}" type="presOf" srcId="{EC10BE99-490E-43D7-9E14-C007C756F1D0}" destId="{5F8E2D4F-A166-41E5-A018-48CA1A266E05}" srcOrd="1" destOrd="0" presId="urn:microsoft.com/office/officeart/2005/8/layout/radial1"/>
    <dgm:cxn modelId="{1AC04537-1E6E-421D-80E7-7746079431B4}" type="presOf" srcId="{392AD453-415B-46F2-B2ED-3C985DABA359}" destId="{03530FDC-F629-4805-B518-2381E68EDF4B}" srcOrd="1" destOrd="0" presId="urn:microsoft.com/office/officeart/2005/8/layout/radial1"/>
    <dgm:cxn modelId="{0EC01561-F679-4D99-802B-24F8026032B1}" type="presOf" srcId="{4E3DCB94-9A6F-4F0A-80A0-D9B2074D0363}" destId="{F1D94BB0-4D27-4624-B48E-D0DBFF426910}" srcOrd="0" destOrd="0" presId="urn:microsoft.com/office/officeart/2005/8/layout/radial1"/>
    <dgm:cxn modelId="{C960F960-9E75-48DF-AAD8-046D32970A89}" type="presOf" srcId="{392AD453-415B-46F2-B2ED-3C985DABA359}" destId="{63620512-0B34-4740-BFCA-C3B9B9660704}" srcOrd="0" destOrd="0" presId="urn:microsoft.com/office/officeart/2005/8/layout/radial1"/>
    <dgm:cxn modelId="{7EFA3FE9-4D22-4706-A159-242F71FCB208}" srcId="{8062D940-09A0-4969-926D-3BCB92CC99A9}" destId="{D27BEC74-DA4E-4D78-BB56-4CC5820EC298}" srcOrd="0" destOrd="0" parTransId="{2FA420F6-1547-4A18-A544-BE111DF06F78}" sibTransId="{2DF9C52B-7AD0-408D-AE88-97069FD7C00F}"/>
    <dgm:cxn modelId="{E9893C4F-6E73-4FF6-AE9E-F4E3186B08EC}" srcId="{D27BEC74-DA4E-4D78-BB56-4CC5820EC298}" destId="{6DA01325-1568-48DE-B376-1B234C1F938E}" srcOrd="3" destOrd="0" parTransId="{BE00A6E3-4C46-4C93-8A0D-64E650D5E714}" sibTransId="{690B4C0A-3298-42C3-9838-C9D0C4BB504A}"/>
    <dgm:cxn modelId="{F44BE359-4D05-4999-8264-743E2E2FED93}" srcId="{D27BEC74-DA4E-4D78-BB56-4CC5820EC298}" destId="{CDE0F1A7-0208-4037-9548-C0C908C3E28E}" srcOrd="4" destOrd="0" parTransId="{7B7EC017-93B9-4C77-9F57-1BE4243F47B3}" sibTransId="{0D45B19C-ACD2-40A2-B1F2-DC6C7E7617C7}"/>
    <dgm:cxn modelId="{AB063AAE-AF3C-4F9D-AEFA-63CEEE21F03F}" type="presOf" srcId="{EB95539B-C655-46A8-B9CC-D91E042FEF2B}" destId="{A9CE8684-F7C3-4EE3-9027-D2ED2F6A937B}" srcOrd="1" destOrd="0" presId="urn:microsoft.com/office/officeart/2005/8/layout/radial1"/>
    <dgm:cxn modelId="{B77061CC-EA7C-497A-ADA1-D9D0D0C252C5}" type="presOf" srcId="{91ECE38E-9602-4042-AE2E-1A57A060EE7C}" destId="{3DECD345-357E-4AC6-A080-6A32569469EA}" srcOrd="0" destOrd="0" presId="urn:microsoft.com/office/officeart/2005/8/layout/radial1"/>
    <dgm:cxn modelId="{B2DB8827-D6FB-462C-8A2D-856F19274D5A}" type="presOf" srcId="{EB95539B-C655-46A8-B9CC-D91E042FEF2B}" destId="{7858A2F0-E5D5-4AA8-B3E8-5DFAA03A3032}" srcOrd="0" destOrd="0" presId="urn:microsoft.com/office/officeart/2005/8/layout/radial1"/>
    <dgm:cxn modelId="{7B702529-1D3D-4AAD-AC17-3539B868E41C}" srcId="{D27BEC74-DA4E-4D78-BB56-4CC5820EC298}" destId="{2927154E-1476-47F2-8B50-24DBB5215BC0}" srcOrd="0" destOrd="0" parTransId="{EB95539B-C655-46A8-B9CC-D91E042FEF2B}" sibTransId="{B729E9BF-F65D-487A-91EC-2385753C904A}"/>
    <dgm:cxn modelId="{5FA82761-72E8-4637-818E-496F6F69D2F8}" srcId="{D27BEC74-DA4E-4D78-BB56-4CC5820EC298}" destId="{03F9400B-239F-42E7-8CEC-EB74C5424B9C}" srcOrd="7" destOrd="0" parTransId="{F47A1B68-A2A0-41F7-8E39-EDD658AACC4F}" sibTransId="{B3C8D6E2-C995-4784-A4CE-E0A547F3DFCD}"/>
    <dgm:cxn modelId="{302C3D14-A0A5-44CB-8321-DE19A9784810}" type="presOf" srcId="{BE00A6E3-4C46-4C93-8A0D-64E650D5E714}" destId="{96C5F752-26F8-43EF-AA2D-0A0A50927A97}" srcOrd="0" destOrd="0" presId="urn:microsoft.com/office/officeart/2005/8/layout/radial1"/>
    <dgm:cxn modelId="{95104A4D-DA58-4EA1-A204-F6BB324B1CDB}" srcId="{D27BEC74-DA4E-4D78-BB56-4CC5820EC298}" destId="{91ECE38E-9602-4042-AE2E-1A57A060EE7C}" srcOrd="1" destOrd="0" parTransId="{317E1E0D-993F-4430-956D-772131B64B6A}" sibTransId="{896E0536-23F2-4720-9F6A-CFA5F4D2FBA2}"/>
    <dgm:cxn modelId="{1AE0EFA2-2092-48BE-88BD-786A2EB6992D}" type="presOf" srcId="{7B7EC017-93B9-4C77-9F57-1BE4243F47B3}" destId="{E1BE898B-3DC1-4383-9FDF-35E04BBA782E}" srcOrd="0" destOrd="0" presId="urn:microsoft.com/office/officeart/2005/8/layout/radial1"/>
    <dgm:cxn modelId="{3F9DEF8C-2131-46BC-B673-FACF92103E19}" type="presOf" srcId="{317E1E0D-993F-4430-956D-772131B64B6A}" destId="{2D3265E2-E793-4691-AF07-192BC76C3D03}" srcOrd="0" destOrd="0" presId="urn:microsoft.com/office/officeart/2005/8/layout/radial1"/>
    <dgm:cxn modelId="{5E8E983A-4089-4256-8CEB-BC3D3BA192BC}" type="presOf" srcId="{7B7EC017-93B9-4C77-9F57-1BE4243F47B3}" destId="{ECEA40E1-D210-40A0-903F-657E5D40C6A9}" srcOrd="1" destOrd="0" presId="urn:microsoft.com/office/officeart/2005/8/layout/radial1"/>
    <dgm:cxn modelId="{D15EF509-1DF2-41CB-8D4D-198184098418}" type="presOf" srcId="{9668700D-082D-4554-BEA2-C657D71F3806}" destId="{0EA25D10-6BDE-446B-8FB5-DB2E03B02179}" srcOrd="0" destOrd="0" presId="urn:microsoft.com/office/officeart/2005/8/layout/radial1"/>
    <dgm:cxn modelId="{0DDB0320-5A5E-4CD0-B31D-0F3A1B8B62E5}" type="presOf" srcId="{03F9400B-239F-42E7-8CEC-EB74C5424B9C}" destId="{7E05C943-45FB-4CAB-9EF3-454EA1CCA917}" srcOrd="0" destOrd="0" presId="urn:microsoft.com/office/officeart/2005/8/layout/radial1"/>
    <dgm:cxn modelId="{E9946257-2E82-4CB2-877F-8B518630193D}" srcId="{D27BEC74-DA4E-4D78-BB56-4CC5820EC298}" destId="{4E3DCB94-9A6F-4F0A-80A0-D9B2074D0363}" srcOrd="6" destOrd="0" parTransId="{EC10BE99-490E-43D7-9E14-C007C756F1D0}" sibTransId="{50877423-F79E-4283-A1A7-F322967218E3}"/>
    <dgm:cxn modelId="{35CF8B8B-F5EF-4374-8AE3-755FB622CB93}" type="presOf" srcId="{6DD06C1D-AE73-43C5-B00C-9EC115C5CCAE}" destId="{CD60B17E-299D-451B-A942-6C0FE861EA15}" srcOrd="0" destOrd="0" presId="urn:microsoft.com/office/officeart/2005/8/layout/radial1"/>
    <dgm:cxn modelId="{0990A0DE-3AFB-4A62-9D47-B659A2C28AFE}" type="presOf" srcId="{6DA01325-1568-48DE-B376-1B234C1F938E}" destId="{42851D4A-5320-4239-9733-77AA10C28C30}" srcOrd="0" destOrd="0" presId="urn:microsoft.com/office/officeart/2005/8/layout/radial1"/>
    <dgm:cxn modelId="{87B7E6A5-CEDA-46CC-85BA-2691BE166F56}" type="presOf" srcId="{6DF8F22C-3C62-4EC0-BA18-89E5F922937E}" destId="{1A83880A-A1E6-48D1-956B-8F10D8C28AB4}" srcOrd="0" destOrd="0" presId="urn:microsoft.com/office/officeart/2005/8/layout/radial1"/>
    <dgm:cxn modelId="{10430BDA-CCA6-42C6-91B9-8F3250DAC8BE}" type="presOf" srcId="{D27BEC74-DA4E-4D78-BB56-4CC5820EC298}" destId="{168C2219-1E28-4E86-942C-A69154BC63CA}" srcOrd="0" destOrd="0" presId="urn:microsoft.com/office/officeart/2005/8/layout/radial1"/>
    <dgm:cxn modelId="{762BF967-650B-4EDB-8DE2-4181AD50EC1B}" type="presOf" srcId="{2927154E-1476-47F2-8B50-24DBB5215BC0}" destId="{CA6B28DE-6874-4AAE-9909-A6E5DF5E0031}" srcOrd="0" destOrd="0" presId="urn:microsoft.com/office/officeart/2005/8/layout/radial1"/>
    <dgm:cxn modelId="{30FB48A4-71B2-45F4-87B5-F338768BE101}" srcId="{D27BEC74-DA4E-4D78-BB56-4CC5820EC298}" destId="{6DD06C1D-AE73-43C5-B00C-9EC115C5CCAE}" srcOrd="5" destOrd="0" parTransId="{392AD453-415B-46F2-B2ED-3C985DABA359}" sibTransId="{37B0394B-0925-412F-A375-1A12F2860428}"/>
    <dgm:cxn modelId="{0DB2C571-04C1-4070-9921-191196D4882A}" type="presOf" srcId="{BE00A6E3-4C46-4C93-8A0D-64E650D5E714}" destId="{FED8AF92-48BD-4E00-AAFE-855C04279E46}" srcOrd="1" destOrd="0" presId="urn:microsoft.com/office/officeart/2005/8/layout/radial1"/>
    <dgm:cxn modelId="{2693E5E2-B26F-4C28-B06C-43918FAC34DB}" type="presOf" srcId="{EC10BE99-490E-43D7-9E14-C007C756F1D0}" destId="{1FA01802-6A47-4E86-BBFC-E7913DAF0438}" srcOrd="0" destOrd="0" presId="urn:microsoft.com/office/officeart/2005/8/layout/radial1"/>
    <dgm:cxn modelId="{B02381AC-FF56-422F-B8A1-BDBEDF4356E4}" type="presOf" srcId="{6DF8F22C-3C62-4EC0-BA18-89E5F922937E}" destId="{69BF6988-7F34-4548-90C4-CDEDC04D21A4}" srcOrd="1" destOrd="0" presId="urn:microsoft.com/office/officeart/2005/8/layout/radial1"/>
    <dgm:cxn modelId="{7CD62292-6827-46F1-B064-C3BA6ED28680}" type="presOf" srcId="{F47A1B68-A2A0-41F7-8E39-EDD658AACC4F}" destId="{C1DC99EA-0D72-4D0E-8013-2AC41EF893FD}" srcOrd="1" destOrd="0" presId="urn:microsoft.com/office/officeart/2005/8/layout/radial1"/>
    <dgm:cxn modelId="{6F2589CD-EA49-4D20-B376-8865D5C15D2C}" type="presOf" srcId="{CDE0F1A7-0208-4037-9548-C0C908C3E28E}" destId="{565433AF-F659-4F0A-B9DB-74FD35002729}" srcOrd="0" destOrd="0" presId="urn:microsoft.com/office/officeart/2005/8/layout/radial1"/>
    <dgm:cxn modelId="{B0E6E9A6-D5E2-4BD1-94D8-BEB2E0151C34}" type="presOf" srcId="{317E1E0D-993F-4430-956D-772131B64B6A}" destId="{D8A18C6C-E93B-4617-840A-DD662F041F77}" srcOrd="1" destOrd="0" presId="urn:microsoft.com/office/officeart/2005/8/layout/radial1"/>
    <dgm:cxn modelId="{B4DC9539-2201-48EF-8780-B09A6A12E74C}" type="presOf" srcId="{F47A1B68-A2A0-41F7-8E39-EDD658AACC4F}" destId="{569E5BB2-A5EF-4028-8272-E677ADE247B2}" srcOrd="0" destOrd="0" presId="urn:microsoft.com/office/officeart/2005/8/layout/radial1"/>
    <dgm:cxn modelId="{2DDFAE55-E52F-4505-8269-50929D9DDE89}" srcId="{D27BEC74-DA4E-4D78-BB56-4CC5820EC298}" destId="{9668700D-082D-4554-BEA2-C657D71F3806}" srcOrd="2" destOrd="0" parTransId="{6DF8F22C-3C62-4EC0-BA18-89E5F922937E}" sibTransId="{45758E94-C205-437A-8C5F-8985CE06B4B6}"/>
    <dgm:cxn modelId="{AC0B9D14-981E-4CF0-B008-D3C908685868}" type="presParOf" srcId="{0156DF3F-2B93-419C-A7F9-38E1FC97829F}" destId="{168C2219-1E28-4E86-942C-A69154BC63CA}" srcOrd="0" destOrd="0" presId="urn:microsoft.com/office/officeart/2005/8/layout/radial1"/>
    <dgm:cxn modelId="{5E4F0687-114D-492D-B8DB-C60470883232}" type="presParOf" srcId="{0156DF3F-2B93-419C-A7F9-38E1FC97829F}" destId="{7858A2F0-E5D5-4AA8-B3E8-5DFAA03A3032}" srcOrd="1" destOrd="0" presId="urn:microsoft.com/office/officeart/2005/8/layout/radial1"/>
    <dgm:cxn modelId="{3551EB20-24F8-4346-A16F-FCCA6257F303}" type="presParOf" srcId="{7858A2F0-E5D5-4AA8-B3E8-5DFAA03A3032}" destId="{A9CE8684-F7C3-4EE3-9027-D2ED2F6A937B}" srcOrd="0" destOrd="0" presId="urn:microsoft.com/office/officeart/2005/8/layout/radial1"/>
    <dgm:cxn modelId="{0C555AEE-0864-4767-8BE4-F329051A320C}" type="presParOf" srcId="{0156DF3F-2B93-419C-A7F9-38E1FC97829F}" destId="{CA6B28DE-6874-4AAE-9909-A6E5DF5E0031}" srcOrd="2" destOrd="0" presId="urn:microsoft.com/office/officeart/2005/8/layout/radial1"/>
    <dgm:cxn modelId="{365BDD2A-5DAB-4870-B1E5-B9CF21918152}" type="presParOf" srcId="{0156DF3F-2B93-419C-A7F9-38E1FC97829F}" destId="{2D3265E2-E793-4691-AF07-192BC76C3D03}" srcOrd="3" destOrd="0" presId="urn:microsoft.com/office/officeart/2005/8/layout/radial1"/>
    <dgm:cxn modelId="{9260F008-0651-47F9-94BD-180521AF6FC9}" type="presParOf" srcId="{2D3265E2-E793-4691-AF07-192BC76C3D03}" destId="{D8A18C6C-E93B-4617-840A-DD662F041F77}" srcOrd="0" destOrd="0" presId="urn:microsoft.com/office/officeart/2005/8/layout/radial1"/>
    <dgm:cxn modelId="{679CF94D-EE4C-4FA6-A52B-7235A108777F}" type="presParOf" srcId="{0156DF3F-2B93-419C-A7F9-38E1FC97829F}" destId="{3DECD345-357E-4AC6-A080-6A32569469EA}" srcOrd="4" destOrd="0" presId="urn:microsoft.com/office/officeart/2005/8/layout/radial1"/>
    <dgm:cxn modelId="{E0A5355D-B31E-4B21-828B-2F9B2BF9646B}" type="presParOf" srcId="{0156DF3F-2B93-419C-A7F9-38E1FC97829F}" destId="{1A83880A-A1E6-48D1-956B-8F10D8C28AB4}" srcOrd="5" destOrd="0" presId="urn:microsoft.com/office/officeart/2005/8/layout/radial1"/>
    <dgm:cxn modelId="{B77F344C-6B26-4703-A48F-49E763BB5AF8}" type="presParOf" srcId="{1A83880A-A1E6-48D1-956B-8F10D8C28AB4}" destId="{69BF6988-7F34-4548-90C4-CDEDC04D21A4}" srcOrd="0" destOrd="0" presId="urn:microsoft.com/office/officeart/2005/8/layout/radial1"/>
    <dgm:cxn modelId="{1D2A0038-7012-4B92-A84D-06AF91577D6D}" type="presParOf" srcId="{0156DF3F-2B93-419C-A7F9-38E1FC97829F}" destId="{0EA25D10-6BDE-446B-8FB5-DB2E03B02179}" srcOrd="6" destOrd="0" presId="urn:microsoft.com/office/officeart/2005/8/layout/radial1"/>
    <dgm:cxn modelId="{52FD4801-51F4-4946-A9ED-4E004D84E972}" type="presParOf" srcId="{0156DF3F-2B93-419C-A7F9-38E1FC97829F}" destId="{96C5F752-26F8-43EF-AA2D-0A0A50927A97}" srcOrd="7" destOrd="0" presId="urn:microsoft.com/office/officeart/2005/8/layout/radial1"/>
    <dgm:cxn modelId="{979F5D67-6FEE-47EE-9B9A-8E55C61BB700}" type="presParOf" srcId="{96C5F752-26F8-43EF-AA2D-0A0A50927A97}" destId="{FED8AF92-48BD-4E00-AAFE-855C04279E46}" srcOrd="0" destOrd="0" presId="urn:microsoft.com/office/officeart/2005/8/layout/radial1"/>
    <dgm:cxn modelId="{841DEEDF-51F2-4832-AB14-3075C8452602}" type="presParOf" srcId="{0156DF3F-2B93-419C-A7F9-38E1FC97829F}" destId="{42851D4A-5320-4239-9733-77AA10C28C30}" srcOrd="8" destOrd="0" presId="urn:microsoft.com/office/officeart/2005/8/layout/radial1"/>
    <dgm:cxn modelId="{B8D51A72-4718-4374-8276-CFFCAAB58253}" type="presParOf" srcId="{0156DF3F-2B93-419C-A7F9-38E1FC97829F}" destId="{E1BE898B-3DC1-4383-9FDF-35E04BBA782E}" srcOrd="9" destOrd="0" presId="urn:microsoft.com/office/officeart/2005/8/layout/radial1"/>
    <dgm:cxn modelId="{01627DAC-3E3E-4AEB-A68B-E2867B50FF7F}" type="presParOf" srcId="{E1BE898B-3DC1-4383-9FDF-35E04BBA782E}" destId="{ECEA40E1-D210-40A0-903F-657E5D40C6A9}" srcOrd="0" destOrd="0" presId="urn:microsoft.com/office/officeart/2005/8/layout/radial1"/>
    <dgm:cxn modelId="{79CF6E4F-69A8-46A3-8C2F-12E7951715C3}" type="presParOf" srcId="{0156DF3F-2B93-419C-A7F9-38E1FC97829F}" destId="{565433AF-F659-4F0A-B9DB-74FD35002729}" srcOrd="10" destOrd="0" presId="urn:microsoft.com/office/officeart/2005/8/layout/radial1"/>
    <dgm:cxn modelId="{59EC4BAA-F581-4DD0-A0E3-0054B78580EE}" type="presParOf" srcId="{0156DF3F-2B93-419C-A7F9-38E1FC97829F}" destId="{63620512-0B34-4740-BFCA-C3B9B9660704}" srcOrd="11" destOrd="0" presId="urn:microsoft.com/office/officeart/2005/8/layout/radial1"/>
    <dgm:cxn modelId="{244A9BE4-0128-40BE-BE5B-FFA8CE858098}" type="presParOf" srcId="{63620512-0B34-4740-BFCA-C3B9B9660704}" destId="{03530FDC-F629-4805-B518-2381E68EDF4B}" srcOrd="0" destOrd="0" presId="urn:microsoft.com/office/officeart/2005/8/layout/radial1"/>
    <dgm:cxn modelId="{BA0455ED-132D-453A-AE70-EBAE8F510E8E}" type="presParOf" srcId="{0156DF3F-2B93-419C-A7F9-38E1FC97829F}" destId="{CD60B17E-299D-451B-A942-6C0FE861EA15}" srcOrd="12" destOrd="0" presId="urn:microsoft.com/office/officeart/2005/8/layout/radial1"/>
    <dgm:cxn modelId="{ADA81781-1143-4DC7-8221-FE015A80BCA3}" type="presParOf" srcId="{0156DF3F-2B93-419C-A7F9-38E1FC97829F}" destId="{1FA01802-6A47-4E86-BBFC-E7913DAF0438}" srcOrd="13" destOrd="0" presId="urn:microsoft.com/office/officeart/2005/8/layout/radial1"/>
    <dgm:cxn modelId="{08886780-3D20-4784-B4F3-5A4BE2C4C99C}" type="presParOf" srcId="{1FA01802-6A47-4E86-BBFC-E7913DAF0438}" destId="{5F8E2D4F-A166-41E5-A018-48CA1A266E05}" srcOrd="0" destOrd="0" presId="urn:microsoft.com/office/officeart/2005/8/layout/radial1"/>
    <dgm:cxn modelId="{E710D300-96F3-467D-B6E5-0FF8CC7337EA}" type="presParOf" srcId="{0156DF3F-2B93-419C-A7F9-38E1FC97829F}" destId="{F1D94BB0-4D27-4624-B48E-D0DBFF426910}" srcOrd="14" destOrd="0" presId="urn:microsoft.com/office/officeart/2005/8/layout/radial1"/>
    <dgm:cxn modelId="{1C8E7357-8618-4FD0-97A6-6FEC93FD1703}" type="presParOf" srcId="{0156DF3F-2B93-419C-A7F9-38E1FC97829F}" destId="{569E5BB2-A5EF-4028-8272-E677ADE247B2}" srcOrd="15" destOrd="0" presId="urn:microsoft.com/office/officeart/2005/8/layout/radial1"/>
    <dgm:cxn modelId="{598A6F6C-E4DD-4F85-9F38-C04D4E2D91BE}" type="presParOf" srcId="{569E5BB2-A5EF-4028-8272-E677ADE247B2}" destId="{C1DC99EA-0D72-4D0E-8013-2AC41EF893FD}" srcOrd="0" destOrd="0" presId="urn:microsoft.com/office/officeart/2005/8/layout/radial1"/>
    <dgm:cxn modelId="{D1EB1366-5425-4FA1-B14F-12A37CC529EA}" type="presParOf" srcId="{0156DF3F-2B93-419C-A7F9-38E1FC97829F}" destId="{7E05C943-45FB-4CAB-9EF3-454EA1CCA917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8C2219-1E28-4E86-942C-A69154BC63CA}">
      <dsp:nvSpPr>
        <dsp:cNvPr id="0" name=""/>
        <dsp:cNvSpPr/>
      </dsp:nvSpPr>
      <dsp:spPr>
        <a:xfrm>
          <a:off x="2647223" y="1195995"/>
          <a:ext cx="2945509" cy="2470672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R="0"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baseline="0">
            <a:solidFill>
              <a:sysClr val="windowText" lastClr="000000"/>
            </a:solidFill>
            <a:latin typeface="Arial Black" pitchFamily="34" charset="0"/>
          </a:endParaRPr>
        </a:p>
        <a:p>
          <a:pPr marR="0"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baseline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Лагерь</a:t>
          </a:r>
        </a:p>
        <a:p>
          <a:pPr marR="0"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baseline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"РАДУГА"</a:t>
          </a:r>
        </a:p>
      </dsp:txBody>
      <dsp:txXfrm>
        <a:off x="3078583" y="1557817"/>
        <a:ext cx="2082789" cy="1747028"/>
      </dsp:txXfrm>
    </dsp:sp>
    <dsp:sp modelId="{7858A2F0-E5D5-4AA8-B3E8-5DFAA03A3032}">
      <dsp:nvSpPr>
        <dsp:cNvPr id="0" name=""/>
        <dsp:cNvSpPr/>
      </dsp:nvSpPr>
      <dsp:spPr>
        <a:xfrm rot="12808337">
          <a:off x="2687984" y="1571440"/>
          <a:ext cx="300273" cy="24678"/>
        </a:xfrm>
        <a:custGeom>
          <a:avLst/>
          <a:gdLst/>
          <a:ahLst/>
          <a:cxnLst/>
          <a:rect l="0" t="0" r="0" b="0"/>
          <a:pathLst>
            <a:path>
              <a:moveTo>
                <a:pt x="0" y="12339"/>
              </a:moveTo>
              <a:lnTo>
                <a:pt x="300273" y="1233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830614" y="1576273"/>
        <a:ext cx="15013" cy="15013"/>
      </dsp:txXfrm>
    </dsp:sp>
    <dsp:sp modelId="{CA6B28DE-6874-4AAE-9909-A6E5DF5E0031}">
      <dsp:nvSpPr>
        <dsp:cNvPr id="0" name=""/>
        <dsp:cNvSpPr/>
      </dsp:nvSpPr>
      <dsp:spPr>
        <a:xfrm>
          <a:off x="1171612" y="156371"/>
          <a:ext cx="1669421" cy="1754863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R="0"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baseline="0" dirty="0">
            <a:solidFill>
              <a:sysClr val="windowText" lastClr="000000"/>
            </a:solidFill>
            <a:latin typeface="Arial Black" pitchFamily="34" charset="0"/>
          </a:endParaRPr>
        </a:p>
        <a:p>
          <a:pPr marR="0"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baseline="0" dirty="0">
            <a:solidFill>
              <a:sysClr val="windowText" lastClr="000000"/>
            </a:solidFill>
            <a:latin typeface="Arial Black" pitchFamily="34" charset="0"/>
          </a:endParaRPr>
        </a:p>
        <a:p>
          <a:pPr marR="0"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baseline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районная  библиотека им. Короленко</a:t>
          </a:r>
          <a:endParaRPr lang="ru-RU" sz="1400" b="1" kern="1200" dirty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416093" y="413365"/>
        <a:ext cx="1180459" cy="1240875"/>
      </dsp:txXfrm>
    </dsp:sp>
    <dsp:sp modelId="{2D3265E2-E793-4691-AF07-192BC76C3D03}">
      <dsp:nvSpPr>
        <dsp:cNvPr id="0" name=""/>
        <dsp:cNvSpPr/>
      </dsp:nvSpPr>
      <dsp:spPr>
        <a:xfrm rot="19584562">
          <a:off x="5230657" y="1506524"/>
          <a:ext cx="526363" cy="24678"/>
        </a:xfrm>
        <a:custGeom>
          <a:avLst/>
          <a:gdLst/>
          <a:ahLst/>
          <a:cxnLst/>
          <a:rect l="0" t="0" r="0" b="0"/>
          <a:pathLst>
            <a:path>
              <a:moveTo>
                <a:pt x="0" y="12339"/>
              </a:moveTo>
              <a:lnTo>
                <a:pt x="526363" y="1233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480680" y="1505704"/>
        <a:ext cx="26318" cy="26318"/>
      </dsp:txXfrm>
    </dsp:sp>
    <dsp:sp modelId="{3DECD345-357E-4AC6-A080-6A32569469EA}">
      <dsp:nvSpPr>
        <dsp:cNvPr id="0" name=""/>
        <dsp:cNvSpPr/>
      </dsp:nvSpPr>
      <dsp:spPr>
        <a:xfrm>
          <a:off x="5545722" y="304791"/>
          <a:ext cx="1563926" cy="1320524"/>
        </a:xfrm>
        <a:prstGeom prst="ellipse">
          <a:avLst/>
        </a:prstGeom>
        <a:gradFill rotWithShape="0">
          <a:gsLst>
            <a:gs pos="0">
              <a:schemeClr val="accent5">
                <a:hueOff val="-1050478"/>
                <a:satOff val="-1461"/>
                <a:lumOff val="-56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050478"/>
                <a:satOff val="-1461"/>
                <a:lumOff val="-56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050478"/>
                <a:satOff val="-1461"/>
                <a:lumOff val="-56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R="0"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baseline="0">
            <a:solidFill>
              <a:sysClr val="windowText" lastClr="000000"/>
            </a:solidFill>
            <a:latin typeface="Arial Black" pitchFamily="34" charset="0"/>
          </a:endParaRPr>
        </a:p>
        <a:p>
          <a:pPr marR="0"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baseline="0">
            <a:solidFill>
              <a:sysClr val="windowText" lastClr="000000"/>
            </a:solidFill>
            <a:latin typeface="Arial Black" pitchFamily="34" charset="0"/>
          </a:endParaRPr>
        </a:p>
        <a:p>
          <a:pPr marR="0"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baseline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кинотеатр Империя грёз</a:t>
          </a:r>
          <a:endParaRPr lang="ru-RU" sz="1400" b="1" kern="12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774754" y="498177"/>
        <a:ext cx="1105862" cy="933752"/>
      </dsp:txXfrm>
    </dsp:sp>
    <dsp:sp modelId="{1A83880A-A1E6-48D1-956B-8F10D8C28AB4}">
      <dsp:nvSpPr>
        <dsp:cNvPr id="0" name=""/>
        <dsp:cNvSpPr/>
      </dsp:nvSpPr>
      <dsp:spPr>
        <a:xfrm rot="21375656">
          <a:off x="5587225" y="2290638"/>
          <a:ext cx="993561" cy="24678"/>
        </a:xfrm>
        <a:custGeom>
          <a:avLst/>
          <a:gdLst/>
          <a:ahLst/>
          <a:cxnLst/>
          <a:rect l="0" t="0" r="0" b="0"/>
          <a:pathLst>
            <a:path>
              <a:moveTo>
                <a:pt x="0" y="12339"/>
              </a:moveTo>
              <a:lnTo>
                <a:pt x="993561" y="1233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059167" y="2278139"/>
        <a:ext cx="49678" cy="49678"/>
      </dsp:txXfrm>
    </dsp:sp>
    <dsp:sp modelId="{0EA25D10-6BDE-446B-8FB5-DB2E03B02179}">
      <dsp:nvSpPr>
        <dsp:cNvPr id="0" name=""/>
        <dsp:cNvSpPr/>
      </dsp:nvSpPr>
      <dsp:spPr>
        <a:xfrm>
          <a:off x="6576582" y="1495425"/>
          <a:ext cx="1824467" cy="1431490"/>
        </a:xfrm>
        <a:prstGeom prst="ellipse">
          <a:avLst/>
        </a:prstGeom>
        <a:gradFill rotWithShape="0">
          <a:gsLst>
            <a:gs pos="0">
              <a:schemeClr val="accent5">
                <a:hueOff val="-2100956"/>
                <a:satOff val="-2922"/>
                <a:lumOff val="-112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100956"/>
                <a:satOff val="-2922"/>
                <a:lumOff val="-112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100956"/>
                <a:satOff val="-2922"/>
                <a:lumOff val="-112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R="0"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baseline="0">
            <a:solidFill>
              <a:sysClr val="windowText" lastClr="000000"/>
            </a:solidFill>
            <a:latin typeface="Arial Black" pitchFamily="34" charset="0"/>
          </a:endParaRPr>
        </a:p>
        <a:p>
          <a:pPr marR="0"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ТЮЗ</a:t>
          </a:r>
        </a:p>
      </dsp:txBody>
      <dsp:txXfrm>
        <a:off x="6843769" y="1705062"/>
        <a:ext cx="1290093" cy="1012216"/>
      </dsp:txXfrm>
    </dsp:sp>
    <dsp:sp modelId="{96C5F752-26F8-43EF-AA2D-0A0A50927A97}">
      <dsp:nvSpPr>
        <dsp:cNvPr id="0" name=""/>
        <dsp:cNvSpPr/>
      </dsp:nvSpPr>
      <dsp:spPr>
        <a:xfrm rot="1823407">
          <a:off x="5274609" y="3319646"/>
          <a:ext cx="762208" cy="24678"/>
        </a:xfrm>
        <a:custGeom>
          <a:avLst/>
          <a:gdLst/>
          <a:ahLst/>
          <a:cxnLst/>
          <a:rect l="0" t="0" r="0" b="0"/>
          <a:pathLst>
            <a:path>
              <a:moveTo>
                <a:pt x="0" y="12339"/>
              </a:moveTo>
              <a:lnTo>
                <a:pt x="762208" y="1233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636658" y="3312930"/>
        <a:ext cx="38110" cy="38110"/>
      </dsp:txXfrm>
    </dsp:sp>
    <dsp:sp modelId="{42851D4A-5320-4239-9733-77AA10C28C30}">
      <dsp:nvSpPr>
        <dsp:cNvPr id="0" name=""/>
        <dsp:cNvSpPr/>
      </dsp:nvSpPr>
      <dsp:spPr>
        <a:xfrm>
          <a:off x="5827821" y="3101089"/>
          <a:ext cx="1995294" cy="1833832"/>
        </a:xfrm>
        <a:prstGeom prst="ellipse">
          <a:avLst/>
        </a:prstGeom>
        <a:gradFill rotWithShape="0">
          <a:gsLst>
            <a:gs pos="0">
              <a:schemeClr val="accent5">
                <a:hueOff val="-3151433"/>
                <a:satOff val="-4383"/>
                <a:lumOff val="-16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151433"/>
                <a:satOff val="-4383"/>
                <a:lumOff val="-16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151433"/>
                <a:satOff val="-4383"/>
                <a:lumOff val="-16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R="0"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baseline="0">
            <a:solidFill>
              <a:sysClr val="windowText" lastClr="000000"/>
            </a:solidFill>
            <a:latin typeface="Arial Black" pitchFamily="34" charset="0"/>
          </a:endParaRPr>
        </a:p>
        <a:p>
          <a:pPr marR="0"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baseline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ДДТ</a:t>
          </a:r>
          <a:endParaRPr lang="ru-RU" sz="1400" b="1" kern="12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120025" y="3369647"/>
        <a:ext cx="1410886" cy="1296716"/>
      </dsp:txXfrm>
    </dsp:sp>
    <dsp:sp modelId="{E1BE898B-3DC1-4383-9FDF-35E04BBA782E}">
      <dsp:nvSpPr>
        <dsp:cNvPr id="0" name=""/>
        <dsp:cNvSpPr/>
      </dsp:nvSpPr>
      <dsp:spPr>
        <a:xfrm rot="4187980">
          <a:off x="4535932" y="3625704"/>
          <a:ext cx="56075" cy="24678"/>
        </a:xfrm>
        <a:custGeom>
          <a:avLst/>
          <a:gdLst/>
          <a:ahLst/>
          <a:cxnLst/>
          <a:rect l="0" t="0" r="0" b="0"/>
          <a:pathLst>
            <a:path>
              <a:moveTo>
                <a:pt x="0" y="12339"/>
              </a:moveTo>
              <a:lnTo>
                <a:pt x="56075" y="1233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562568" y="3636642"/>
        <a:ext cx="2803" cy="2803"/>
      </dsp:txXfrm>
    </dsp:sp>
    <dsp:sp modelId="{565433AF-F659-4F0A-B9DB-74FD35002729}">
      <dsp:nvSpPr>
        <dsp:cNvPr id="0" name=""/>
        <dsp:cNvSpPr/>
      </dsp:nvSpPr>
      <dsp:spPr>
        <a:xfrm>
          <a:off x="3909205" y="3617756"/>
          <a:ext cx="1951213" cy="1784592"/>
        </a:xfrm>
        <a:prstGeom prst="ellipse">
          <a:avLst/>
        </a:prstGeom>
        <a:gradFill rotWithShape="0">
          <a:gsLst>
            <a:gs pos="0">
              <a:schemeClr val="accent5">
                <a:hueOff val="-4201911"/>
                <a:satOff val="-5845"/>
                <a:lumOff val="-22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201911"/>
                <a:satOff val="-5845"/>
                <a:lumOff val="-22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201911"/>
                <a:satOff val="-5845"/>
                <a:lumOff val="-22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R="0"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baseline="0">
            <a:solidFill>
              <a:sysClr val="windowText" lastClr="000000"/>
            </a:solidFill>
            <a:latin typeface="Arial Black" pitchFamily="34" charset="0"/>
          </a:endParaRPr>
        </a:p>
        <a:p>
          <a:pPr marR="0"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baseline="0">
              <a:solidFill>
                <a:sysClr val="windowText" lastClr="000000"/>
              </a:solidFill>
              <a:latin typeface="Arial Black" pitchFamily="34" charset="0"/>
            </a:rPr>
            <a:t> </a:t>
          </a:r>
          <a:r>
            <a:rPr lang="ru-RU" sz="1400" b="1" kern="1200" baseline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Нижегородская филармония им. Ростроповича </a:t>
          </a:r>
          <a:endParaRPr lang="ru-RU" sz="1400" b="1" kern="12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94954" y="3879103"/>
        <a:ext cx="1379715" cy="1261898"/>
      </dsp:txXfrm>
    </dsp:sp>
    <dsp:sp modelId="{63620512-0B34-4740-BFCA-C3B9B9660704}">
      <dsp:nvSpPr>
        <dsp:cNvPr id="0" name=""/>
        <dsp:cNvSpPr/>
      </dsp:nvSpPr>
      <dsp:spPr>
        <a:xfrm rot="7947017">
          <a:off x="2921738" y="3531992"/>
          <a:ext cx="360276" cy="24678"/>
        </a:xfrm>
        <a:custGeom>
          <a:avLst/>
          <a:gdLst/>
          <a:ahLst/>
          <a:cxnLst/>
          <a:rect l="0" t="0" r="0" b="0"/>
          <a:pathLst>
            <a:path>
              <a:moveTo>
                <a:pt x="0" y="12339"/>
              </a:moveTo>
              <a:lnTo>
                <a:pt x="360276" y="1233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092869" y="3535324"/>
        <a:ext cx="18013" cy="18013"/>
      </dsp:txXfrm>
    </dsp:sp>
    <dsp:sp modelId="{CD60B17E-299D-451B-A942-6C0FE861EA15}">
      <dsp:nvSpPr>
        <dsp:cNvPr id="0" name=""/>
        <dsp:cNvSpPr/>
      </dsp:nvSpPr>
      <dsp:spPr>
        <a:xfrm>
          <a:off x="1600200" y="3494788"/>
          <a:ext cx="1678014" cy="1547962"/>
        </a:xfrm>
        <a:prstGeom prst="ellipse">
          <a:avLst/>
        </a:prstGeom>
        <a:gradFill rotWithShape="0">
          <a:gsLst>
            <a:gs pos="0">
              <a:schemeClr val="accent5">
                <a:hueOff val="-5252389"/>
                <a:satOff val="-7306"/>
                <a:lumOff val="-280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252389"/>
                <a:satOff val="-7306"/>
                <a:lumOff val="-280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252389"/>
                <a:satOff val="-7306"/>
                <a:lumOff val="-280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R="0"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baseline="0">
            <a:solidFill>
              <a:sysClr val="windowText" lastClr="000000"/>
            </a:solidFill>
            <a:latin typeface="Arial Black" pitchFamily="34" charset="0"/>
          </a:endParaRPr>
        </a:p>
        <a:p>
          <a:pPr marR="0"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прочие организации</a:t>
          </a:r>
        </a:p>
      </dsp:txBody>
      <dsp:txXfrm>
        <a:off x="1845939" y="3721482"/>
        <a:ext cx="1186536" cy="1094574"/>
      </dsp:txXfrm>
    </dsp:sp>
    <dsp:sp modelId="{1FA01802-6A47-4E86-BBFC-E7913DAF0438}">
      <dsp:nvSpPr>
        <dsp:cNvPr id="0" name=""/>
        <dsp:cNvSpPr/>
      </dsp:nvSpPr>
      <dsp:spPr>
        <a:xfrm rot="9562889">
          <a:off x="1670510" y="3125700"/>
          <a:ext cx="1142289" cy="24678"/>
        </a:xfrm>
        <a:custGeom>
          <a:avLst/>
          <a:gdLst/>
          <a:ahLst/>
          <a:cxnLst/>
          <a:rect l="0" t="0" r="0" b="0"/>
          <a:pathLst>
            <a:path>
              <a:moveTo>
                <a:pt x="0" y="12339"/>
              </a:moveTo>
              <a:lnTo>
                <a:pt x="1142289" y="1233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213098" y="3109482"/>
        <a:ext cx="57114" cy="57114"/>
      </dsp:txXfrm>
    </dsp:sp>
    <dsp:sp modelId="{F1D94BB0-4D27-4624-B48E-D0DBFF426910}">
      <dsp:nvSpPr>
        <dsp:cNvPr id="0" name=""/>
        <dsp:cNvSpPr/>
      </dsp:nvSpPr>
      <dsp:spPr>
        <a:xfrm>
          <a:off x="383462" y="2951863"/>
          <a:ext cx="1375742" cy="1253005"/>
        </a:xfrm>
        <a:prstGeom prst="ellipse">
          <a:avLst/>
        </a:prstGeom>
        <a:gradFill rotWithShape="0">
          <a:gsLst>
            <a:gs pos="0">
              <a:schemeClr val="accent5">
                <a:hueOff val="-6302867"/>
                <a:satOff val="-8767"/>
                <a:lumOff val="-336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302867"/>
                <a:satOff val="-8767"/>
                <a:lumOff val="-336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302867"/>
                <a:satOff val="-8767"/>
                <a:lumOff val="-336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R="0"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baseline="0">
            <a:solidFill>
              <a:sysClr val="windowText" lastClr="000000"/>
            </a:solidFill>
            <a:latin typeface="Arial Black" pitchFamily="34" charset="0"/>
          </a:endParaRPr>
        </a:p>
        <a:p>
          <a:pPr marR="0"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школьный стадион</a:t>
          </a:r>
        </a:p>
      </dsp:txBody>
      <dsp:txXfrm>
        <a:off x="584935" y="3135361"/>
        <a:ext cx="972796" cy="886009"/>
      </dsp:txXfrm>
    </dsp:sp>
    <dsp:sp modelId="{569E5BB2-A5EF-4028-8272-E677ADE247B2}">
      <dsp:nvSpPr>
        <dsp:cNvPr id="0" name=""/>
        <dsp:cNvSpPr/>
      </dsp:nvSpPr>
      <dsp:spPr>
        <a:xfrm rot="11075896">
          <a:off x="1418901" y="2251496"/>
          <a:ext cx="1237037" cy="24678"/>
        </a:xfrm>
        <a:custGeom>
          <a:avLst/>
          <a:gdLst/>
          <a:ahLst/>
          <a:cxnLst/>
          <a:rect l="0" t="0" r="0" b="0"/>
          <a:pathLst>
            <a:path>
              <a:moveTo>
                <a:pt x="0" y="12339"/>
              </a:moveTo>
              <a:lnTo>
                <a:pt x="1237037" y="1233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006494" y="2232910"/>
        <a:ext cx="61851" cy="61851"/>
      </dsp:txXfrm>
    </dsp:sp>
    <dsp:sp modelId="{7E05C943-45FB-4CAB-9EF3-454EA1CCA917}">
      <dsp:nvSpPr>
        <dsp:cNvPr id="0" name=""/>
        <dsp:cNvSpPr/>
      </dsp:nvSpPr>
      <dsp:spPr>
        <a:xfrm>
          <a:off x="0" y="1485502"/>
          <a:ext cx="1423462" cy="1343422"/>
        </a:xfrm>
        <a:prstGeom prst="ellipse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R="0"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школьная библиотека</a:t>
          </a:r>
        </a:p>
      </dsp:txBody>
      <dsp:txXfrm>
        <a:off x="208461" y="1682242"/>
        <a:ext cx="1006540" cy="9499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7DB8A-C067-47E3-AEDA-61E42A574288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9121-83FE-4E89-962A-6893AB6084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742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7DB8A-C067-47E3-AEDA-61E42A574288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9121-83FE-4E89-962A-6893AB6084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569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7DB8A-C067-47E3-AEDA-61E42A574288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9121-83FE-4E89-962A-6893AB6084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979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7DB8A-C067-47E3-AEDA-61E42A574288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9121-83FE-4E89-962A-6893AB6084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242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7DB8A-C067-47E3-AEDA-61E42A574288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9121-83FE-4E89-962A-6893AB6084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012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7DB8A-C067-47E3-AEDA-61E42A574288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9121-83FE-4E89-962A-6893AB6084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94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7DB8A-C067-47E3-AEDA-61E42A574288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9121-83FE-4E89-962A-6893AB6084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629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7DB8A-C067-47E3-AEDA-61E42A574288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9121-83FE-4E89-962A-6893AB6084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880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7DB8A-C067-47E3-AEDA-61E42A574288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9121-83FE-4E89-962A-6893AB6084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455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7DB8A-C067-47E3-AEDA-61E42A574288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9121-83FE-4E89-962A-6893AB6084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151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7DB8A-C067-47E3-AEDA-61E42A574288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9121-83FE-4E89-962A-6893AB6084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089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7DB8A-C067-47E3-AEDA-61E42A574288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E9121-83FE-4E89-962A-6893AB6084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89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5841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effectLst/>
                <a:latin typeface="Montserrat Medium" panose="00000600000000000000" pitchFamily="2" charset="-52"/>
                <a:ea typeface="Calibri" panose="020F0502020204030204" pitchFamily="34" charset="0"/>
              </a:rPr>
              <a:t>Оздоровительный лагерь с дневным пребыванием детей «Радуга» </a:t>
            </a:r>
            <a:br>
              <a:rPr lang="ru-RU" sz="2400" b="1" dirty="0">
                <a:solidFill>
                  <a:srgbClr val="7030A0"/>
                </a:solidFill>
                <a:effectLst/>
                <a:latin typeface="Montserrat Medium" panose="00000600000000000000" pitchFamily="2" charset="-52"/>
                <a:ea typeface="Calibri" panose="020F0502020204030204" pitchFamily="34" charset="0"/>
              </a:rPr>
            </a:br>
            <a:r>
              <a:rPr lang="ru-RU" sz="2400" b="1" dirty="0" smtClean="0">
                <a:solidFill>
                  <a:srgbClr val="7030A0"/>
                </a:solidFill>
                <a:effectLst/>
                <a:latin typeface="Montserrat Medium" panose="00000600000000000000" pitchFamily="2" charset="-52"/>
                <a:ea typeface="Calibri" panose="020F0502020204030204" pitchFamily="34" charset="0"/>
              </a:rPr>
              <a:t> </a:t>
            </a:r>
            <a:r>
              <a:rPr lang="ru-RU" sz="2400" b="1" dirty="0">
                <a:solidFill>
                  <a:srgbClr val="7030A0"/>
                </a:solidFill>
                <a:effectLst/>
                <a:latin typeface="Montserrat Medium" panose="00000600000000000000" pitchFamily="2" charset="-52"/>
                <a:ea typeface="Calibri" panose="020F0502020204030204" pitchFamily="34" charset="0"/>
              </a:rPr>
              <a:t>«МАОУ СШ №102»</a:t>
            </a:r>
            <a:br>
              <a:rPr lang="ru-RU" sz="2400" b="1" dirty="0">
                <a:solidFill>
                  <a:srgbClr val="7030A0"/>
                </a:solidFill>
                <a:effectLst/>
                <a:latin typeface="Montserrat Medium" panose="00000600000000000000" pitchFamily="2" charset="-52"/>
                <a:ea typeface="Calibri" panose="020F0502020204030204" pitchFamily="34" charset="0"/>
              </a:rPr>
            </a:br>
            <a:r>
              <a:rPr lang="ru-RU" sz="4000" b="1" dirty="0">
                <a:solidFill>
                  <a:srgbClr val="7030A0"/>
                </a:solidFill>
                <a:effectLst/>
                <a:latin typeface="Montserrat Medium" panose="00000600000000000000" pitchFamily="2" charset="-52"/>
                <a:ea typeface="Calibri" panose="020F0502020204030204" pitchFamily="34" charset="0"/>
              </a:rPr>
              <a:t>смена  #Детислёт Рейс 22-23 #Вокруг России без тормозов-2»</a:t>
            </a:r>
            <a:br>
              <a:rPr lang="ru-RU" sz="4000" b="1" dirty="0">
                <a:solidFill>
                  <a:srgbClr val="7030A0"/>
                </a:solidFill>
                <a:effectLst/>
                <a:latin typeface="Montserrat Medium" panose="00000600000000000000" pitchFamily="2" charset="-52"/>
                <a:ea typeface="Calibri" panose="020F0502020204030204" pitchFamily="34" charset="0"/>
              </a:rPr>
            </a:br>
            <a:r>
              <a:rPr lang="ru-RU" sz="4000" b="1" dirty="0">
                <a:solidFill>
                  <a:srgbClr val="7030A0"/>
                </a:solidFill>
                <a:effectLst/>
                <a:latin typeface="Montserrat Medium" panose="00000600000000000000" pitchFamily="2" charset="-52"/>
                <a:ea typeface="Calibri" panose="020F0502020204030204" pitchFamily="34" charset="0"/>
              </a:rPr>
              <a:t>«Взлетая выше облаков»</a:t>
            </a:r>
            <a:r>
              <a:rPr lang="ru-RU" sz="2400" b="1" dirty="0">
                <a:solidFill>
                  <a:srgbClr val="7030A0"/>
                </a:solidFill>
                <a:effectLst/>
                <a:latin typeface="Montserrat Medium" panose="00000600000000000000" pitchFamily="2" charset="-52"/>
                <a:ea typeface="Calibri" panose="020F0502020204030204" pitchFamily="34" charset="0"/>
              </a:rPr>
              <a:t/>
            </a:r>
            <a:br>
              <a:rPr lang="ru-RU" sz="2400" b="1" dirty="0">
                <a:solidFill>
                  <a:srgbClr val="7030A0"/>
                </a:solidFill>
                <a:effectLst/>
                <a:latin typeface="Montserrat Medium" panose="00000600000000000000" pitchFamily="2" charset="-52"/>
                <a:ea typeface="Calibri" panose="020F0502020204030204" pitchFamily="34" charset="0"/>
              </a:rPr>
            </a:br>
            <a:r>
              <a:rPr lang="ru-RU" sz="2400" b="1" dirty="0">
                <a:solidFill>
                  <a:srgbClr val="7030A0"/>
                </a:solidFill>
                <a:effectLst/>
                <a:latin typeface="Montserrat Medium" panose="00000600000000000000" pitchFamily="2" charset="-52"/>
                <a:ea typeface="Calibri" panose="020F0502020204030204" pitchFamily="34" charset="0"/>
              </a:rPr>
              <a:t>29 мая – 18 июня </a:t>
            </a:r>
            <a:r>
              <a:rPr lang="ru-RU" sz="2400" b="1" dirty="0" smtClean="0">
                <a:solidFill>
                  <a:srgbClr val="7030A0"/>
                </a:solidFill>
                <a:effectLst/>
                <a:latin typeface="Montserrat Medium" panose="00000600000000000000" pitchFamily="2" charset="-52"/>
                <a:ea typeface="Calibri" panose="020F0502020204030204" pitchFamily="34" charset="0"/>
              </a:rPr>
              <a:t>2023г.</a:t>
            </a:r>
            <a:endParaRPr lang="ru-RU" sz="5400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7808" y="2274420"/>
            <a:ext cx="7928439" cy="372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8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A3AB5EB-FE4B-4759-A0B0-879EFF42E9B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58804" y="3011713"/>
            <a:ext cx="3571164" cy="267837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E8C21-6894-4B07-8491-958009706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455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Montserrat Medium" panose="00000600000000000000" pitchFamily="2" charset="-52"/>
              </a:rPr>
              <a:t>30 мая</a:t>
            </a:r>
            <a:br>
              <a:rPr lang="ru-RU" sz="2800" b="1" dirty="0">
                <a:latin typeface="Montserrat Medium" panose="00000600000000000000" pitchFamily="2" charset="-52"/>
              </a:rPr>
            </a:br>
            <a:r>
              <a:rPr lang="ru-RU" sz="2800" b="1" dirty="0">
                <a:latin typeface="Montserrat Medium" panose="00000600000000000000" pitchFamily="2" charset="-52"/>
              </a:rPr>
              <a:t>День 3</a:t>
            </a:r>
            <a:br>
              <a:rPr lang="ru-RU" sz="2800" b="1" dirty="0">
                <a:latin typeface="Montserrat Medium" panose="00000600000000000000" pitchFamily="2" charset="-52"/>
              </a:rPr>
            </a:br>
            <a:r>
              <a:rPr lang="ru-RU" sz="2800" b="1" dirty="0">
                <a:latin typeface="Montserrat Medium" panose="00000600000000000000" pitchFamily="2" charset="-52"/>
              </a:rPr>
              <a:t>Прикладное творчество и народные ремесла</a:t>
            </a:r>
            <a:br>
              <a:rPr lang="ru-RU" sz="2800" b="1" dirty="0">
                <a:latin typeface="Montserrat Medium" panose="00000600000000000000" pitchFamily="2" charset="-52"/>
              </a:rPr>
            </a:br>
            <a:r>
              <a:rPr lang="ru-RU" sz="2800" b="1" dirty="0">
                <a:latin typeface="Montserrat Medium" panose="00000600000000000000" pitchFamily="2" charset="-52"/>
              </a:rPr>
              <a:t>Трек «Орлёнок-Хранитель исторической памяти»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853739-2EC6-4B94-901C-54A2D889A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822" y="2388359"/>
            <a:ext cx="4438433" cy="3925082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>
                <a:latin typeface="Montserrat" panose="00000500000000000000" pitchFamily="2" charset="-52"/>
              </a:rPr>
              <a:t>	Посетили филармонию «Рэп Ка», историческую виртуальную реальность, библиотеку </a:t>
            </a:r>
            <a:r>
              <a:rPr lang="ru-RU" dirty="0" err="1">
                <a:latin typeface="Montserrat" panose="00000500000000000000" pitchFamily="2" charset="-52"/>
              </a:rPr>
              <a:t>им.Короленко</a:t>
            </a:r>
            <a:r>
              <a:rPr lang="ru-RU" dirty="0">
                <a:latin typeface="Montserrat" panose="00000500000000000000" pitchFamily="2" charset="-52"/>
              </a:rPr>
              <a:t>, занятие по музыке, занятие по безопасности на летних каникулах, занятия по профилактике со специалистами КДН, ГИБДД, МЧС в рамках акции «Право и правила».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E343DD5-A58F-4A1F-8759-B7CCCF284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31667" r="15547"/>
          <a:stretch/>
        </p:blipFill>
        <p:spPr>
          <a:xfrm>
            <a:off x="7753567" y="4837918"/>
            <a:ext cx="4438433" cy="202008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0C27DE1-2FA7-4F11-87E7-BF9A9C8EE62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39025" y="1935163"/>
            <a:ext cx="4752975" cy="267354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FFC7B06-64CC-4188-8D19-4CE3BFEB9A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25555"/>
          <a:stretch/>
        </p:blipFill>
        <p:spPr>
          <a:xfrm>
            <a:off x="8353425" y="3926039"/>
            <a:ext cx="3571164" cy="14954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1013B83-E15D-470F-85A9-77EC6202F2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890" y="413492"/>
            <a:ext cx="1054699" cy="129246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80162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E8C21-6894-4B07-8491-958009706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455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Montserrat Medium" panose="00000600000000000000" pitchFamily="2" charset="-52"/>
              </a:rPr>
              <a:t>1 июня</a:t>
            </a:r>
            <a:br>
              <a:rPr lang="ru-RU" sz="2800" b="1" dirty="0">
                <a:latin typeface="Montserrat Medium" panose="00000600000000000000" pitchFamily="2" charset="-52"/>
              </a:rPr>
            </a:br>
            <a:r>
              <a:rPr lang="ru-RU" sz="2800" b="1" dirty="0">
                <a:latin typeface="Montserrat Medium" panose="00000600000000000000" pitchFamily="2" charset="-52"/>
              </a:rPr>
              <a:t>День 4</a:t>
            </a:r>
            <a:br>
              <a:rPr lang="ru-RU" sz="2800" b="1" dirty="0">
                <a:latin typeface="Montserrat Medium" panose="00000600000000000000" pitchFamily="2" charset="-52"/>
              </a:rPr>
            </a:br>
            <a:r>
              <a:rPr lang="ru-RU" sz="2800" b="1" dirty="0">
                <a:latin typeface="Montserrat Medium" panose="00000600000000000000" pitchFamily="2" charset="-52"/>
              </a:rPr>
              <a:t>День защиты детей (Дни единых действий РДДМ)</a:t>
            </a:r>
            <a:br>
              <a:rPr lang="ru-RU" sz="2800" b="1" dirty="0">
                <a:latin typeface="Montserrat Medium" panose="00000600000000000000" pitchFamily="2" charset="-52"/>
              </a:rPr>
            </a:br>
            <a:r>
              <a:rPr lang="ru-RU" sz="2800" b="1" dirty="0">
                <a:latin typeface="Montserrat Medium" panose="00000600000000000000" pitchFamily="2" charset="-52"/>
              </a:rPr>
              <a:t>Трек «Орлёнок-Доброволец»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853739-2EC6-4B94-901C-54A2D889A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822" y="2388359"/>
            <a:ext cx="4438433" cy="392508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latin typeface="Montserrat" panose="00000500000000000000" pitchFamily="2" charset="-52"/>
              </a:rPr>
              <a:t>Главное событие – поездка в ТЮЗ на спектакль «Петька-микроб».</a:t>
            </a:r>
          </a:p>
          <a:p>
            <a:pPr marL="0" indent="0" algn="ctr">
              <a:buNone/>
            </a:pPr>
            <a:r>
              <a:rPr lang="ru-RU" dirty="0">
                <a:latin typeface="Montserrat" panose="00000500000000000000" pitchFamily="2" charset="-52"/>
              </a:rPr>
              <a:t>Фестиваль рисунков мелом на асфальте «Счастливое детство» ко Дню защиты детей</a:t>
            </a:r>
          </a:p>
        </p:txBody>
      </p:sp>
      <p:pic>
        <p:nvPicPr>
          <p:cNvPr id="10" name="Объект 3">
            <a:extLst>
              <a:ext uri="{FF2B5EF4-FFF2-40B4-BE49-F238E27FC236}">
                <a16:creationId xmlns:a16="http://schemas.microsoft.com/office/drawing/2014/main" id="{CAC30EA9-8660-4386-9282-8374E02DD6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850" y="544559"/>
            <a:ext cx="1316461" cy="160396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9C9B60-AD23-4694-A039-2520A45693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8816" b="19866"/>
          <a:stretch/>
        </p:blipFill>
        <p:spPr>
          <a:xfrm>
            <a:off x="8410574" y="2445433"/>
            <a:ext cx="3781425" cy="1516968"/>
          </a:xfrm>
          <a:prstGeom prst="rect">
            <a:avLst/>
          </a:prstGeom>
        </p:spPr>
      </p:pic>
      <p:pic>
        <p:nvPicPr>
          <p:cNvPr id="16386" name="Picture 2">
            <a:extLst>
              <a:ext uri="{FF2B5EF4-FFF2-40B4-BE49-F238E27FC236}">
                <a16:creationId xmlns:a16="http://schemas.microsoft.com/office/drawing/2014/main" id="{428A7626-683F-4DA9-930B-2391AF6629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4" b="21944"/>
          <a:stretch/>
        </p:blipFill>
        <p:spPr bwMode="auto">
          <a:xfrm>
            <a:off x="8410574" y="3962401"/>
            <a:ext cx="3781426" cy="142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7DAE25-E3D9-403A-BE13-AAEC06E494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7941" b="7941"/>
          <a:stretch/>
        </p:blipFill>
        <p:spPr>
          <a:xfrm>
            <a:off x="4905374" y="4019475"/>
            <a:ext cx="3600448" cy="17036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79864B-5433-4E36-8400-2A19053C67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7734" t="15000" r="12968" b="15416"/>
          <a:stretch/>
        </p:blipFill>
        <p:spPr>
          <a:xfrm>
            <a:off x="5000624" y="2388359"/>
            <a:ext cx="3409949" cy="16831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03905D-2908-4C5B-B278-1C3F61B2D47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910636" y="5239941"/>
            <a:ext cx="2876550" cy="161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35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E8C21-6894-4B07-8491-958009706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455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Montserrat Medium" panose="00000600000000000000" pitchFamily="2" charset="-52"/>
              </a:rPr>
              <a:t>2 июня</a:t>
            </a:r>
            <a:br>
              <a:rPr lang="ru-RU" sz="2800" b="1" dirty="0">
                <a:latin typeface="Montserrat Medium" panose="00000600000000000000" pitchFamily="2" charset="-52"/>
              </a:rPr>
            </a:br>
            <a:r>
              <a:rPr lang="ru-RU" sz="2800" b="1" dirty="0">
                <a:latin typeface="Montserrat Medium" panose="00000600000000000000" pitchFamily="2" charset="-52"/>
              </a:rPr>
              <a:t>День 5</a:t>
            </a:r>
            <a:br>
              <a:rPr lang="ru-RU" sz="2800" b="1" dirty="0">
                <a:latin typeface="Montserrat Medium" panose="00000600000000000000" pitchFamily="2" charset="-52"/>
              </a:rPr>
            </a:br>
            <a:r>
              <a:rPr lang="ru-RU" sz="2800" b="1" dirty="0">
                <a:latin typeface="Montserrat Medium" panose="00000600000000000000" pitchFamily="2" charset="-52"/>
              </a:rPr>
              <a:t>Национальные игры и забавы</a:t>
            </a:r>
            <a:br>
              <a:rPr lang="ru-RU" sz="2800" b="1" dirty="0">
                <a:latin typeface="Montserrat Medium" panose="00000600000000000000" pitchFamily="2" charset="-52"/>
              </a:rPr>
            </a:br>
            <a:r>
              <a:rPr lang="ru-RU" sz="2800" b="1" dirty="0">
                <a:latin typeface="Montserrat Medium" panose="00000600000000000000" pitchFamily="2" charset="-52"/>
              </a:rPr>
              <a:t>Трек «Орлёнок-Спортсмен»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853739-2EC6-4B94-901C-54A2D889A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822" y="2388359"/>
            <a:ext cx="4438433" cy="392508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latin typeface="Montserrat" panose="00000500000000000000" pitchFamily="2" charset="-52"/>
              </a:rPr>
              <a:t>Спектакль от театра Зазеркалье «Незнайка и его друзья». Посещение конструктор-</a:t>
            </a:r>
            <a:r>
              <a:rPr lang="ru-RU" dirty="0" err="1">
                <a:latin typeface="Montserrat" panose="00000500000000000000" pitchFamily="2" charset="-52"/>
              </a:rPr>
              <a:t>клаба</a:t>
            </a:r>
            <a:r>
              <a:rPr lang="ru-RU" dirty="0">
                <a:latin typeface="Montserrat" panose="00000500000000000000" pitchFamily="2" charset="-52"/>
              </a:rPr>
              <a:t>, библиотеки </a:t>
            </a:r>
            <a:r>
              <a:rPr lang="ru-RU" dirty="0" err="1">
                <a:latin typeface="Montserrat" panose="00000500000000000000" pitchFamily="2" charset="-52"/>
              </a:rPr>
              <a:t>им.Короленко</a:t>
            </a:r>
            <a:r>
              <a:rPr lang="ru-RU" dirty="0">
                <a:latin typeface="Montserrat" panose="00000500000000000000" pitchFamily="2" charset="-52"/>
              </a:rPr>
              <a:t>, го, подвижные игры на свежем воздухе.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947769-40CD-4E3D-8BDD-CFC23878608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82150" y="2101850"/>
            <a:ext cx="2495550" cy="33274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957F03-B04F-4E94-853F-AA74EC3F484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86600" y="2101850"/>
            <a:ext cx="2495550" cy="33274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574A3C5-D422-4561-9872-CB0813BDC52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43875" y="4645223"/>
            <a:ext cx="3933825" cy="221277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802E869-75AE-4AF6-B055-F511A311F00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83125" y="4552950"/>
            <a:ext cx="4097867" cy="230505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1A39A55-E0B6-4BC2-BDB9-8A5BAF0893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326" y="504500"/>
            <a:ext cx="1121761" cy="136562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32112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E8C21-6894-4B07-8491-958009706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455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Montserrat Medium" panose="00000600000000000000" pitchFamily="2" charset="-52"/>
              </a:rPr>
              <a:t>5 июня</a:t>
            </a:r>
            <a:br>
              <a:rPr lang="ru-RU" sz="2800" b="1" dirty="0">
                <a:latin typeface="Montserrat Medium" panose="00000600000000000000" pitchFamily="2" charset="-52"/>
              </a:rPr>
            </a:br>
            <a:r>
              <a:rPr lang="ru-RU" sz="2800" b="1" dirty="0">
                <a:latin typeface="Montserrat Medium" panose="00000600000000000000" pitchFamily="2" charset="-52"/>
              </a:rPr>
              <a:t>День 6</a:t>
            </a:r>
            <a:br>
              <a:rPr lang="ru-RU" sz="2800" b="1" dirty="0">
                <a:latin typeface="Montserrat Medium" panose="00000600000000000000" pitchFamily="2" charset="-52"/>
              </a:rPr>
            </a:br>
            <a:r>
              <a:rPr lang="ru-RU" sz="2800" b="1" dirty="0">
                <a:latin typeface="Montserrat Medium" panose="00000600000000000000" pitchFamily="2" charset="-52"/>
              </a:rPr>
              <a:t>Я и моя </a:t>
            </a:r>
            <a:r>
              <a:rPr lang="ru-RU" sz="2800" b="1" dirty="0" err="1">
                <a:latin typeface="Montserrat Medium" panose="00000600000000000000" pitchFamily="2" charset="-52"/>
              </a:rPr>
              <a:t>семьЯ</a:t>
            </a:r>
            <a:r>
              <a:rPr lang="ru-RU" sz="2800" b="1" dirty="0">
                <a:latin typeface="Montserrat Medium" panose="00000600000000000000" pitchFamily="2" charset="-52"/>
              </a:rPr>
              <a:t/>
            </a:r>
            <a:br>
              <a:rPr lang="ru-RU" sz="2800" b="1" dirty="0">
                <a:latin typeface="Montserrat Medium" panose="00000600000000000000" pitchFamily="2" charset="-52"/>
              </a:rPr>
            </a:br>
            <a:r>
              <a:rPr lang="ru-RU" sz="2800" b="1" dirty="0">
                <a:latin typeface="Montserrat Medium" panose="00000600000000000000" pitchFamily="2" charset="-52"/>
              </a:rPr>
              <a:t>Трек «Орлёнок-Мастер»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853739-2EC6-4B94-901C-54A2D889A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822" y="2388359"/>
            <a:ext cx="4438433" cy="3925082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>
                <a:latin typeface="Montserrat" panose="00000500000000000000" pitchFamily="2" charset="-52"/>
              </a:rPr>
              <a:t>Мастер-класс "Нижегородская земля-родина хохломы", на котором ребята расписывали матрешку; библиотека им. Короленко – создавали семейный герб семьи Короленко, занятия по музыке и подвижные игры от ДДТ и го.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131B41-7563-4DC3-BDC7-1EAA49E03A4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22828" y="2388359"/>
            <a:ext cx="3181350" cy="17895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E85359-F95C-4489-95FD-DC4956D031B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01025" y="4232670"/>
            <a:ext cx="3924300" cy="220741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332D9C-0B39-4141-B66A-26726B986A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38616" y="2199084"/>
            <a:ext cx="3371850" cy="18966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21D169-6129-40A3-B203-E648A99FDB7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10126" y="4314788"/>
            <a:ext cx="3924301" cy="220741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61F768E-CB3B-43DF-BFED-A1C4DE0B12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288" y="632460"/>
            <a:ext cx="1390008" cy="129246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75701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5E47F98-B00A-4616-A503-282C134D14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4933"/>
          <a:stretch/>
        </p:blipFill>
        <p:spPr>
          <a:xfrm>
            <a:off x="5629275" y="2289175"/>
            <a:ext cx="2838450" cy="321945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E8C21-6894-4B07-8491-958009706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455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Montserrat Medium" panose="00000600000000000000" pitchFamily="2" charset="-52"/>
              </a:rPr>
              <a:t>6 июня</a:t>
            </a:r>
            <a:br>
              <a:rPr lang="ru-RU" sz="2800" b="1" dirty="0">
                <a:latin typeface="Montserrat Medium" panose="00000600000000000000" pitchFamily="2" charset="-52"/>
              </a:rPr>
            </a:br>
            <a:r>
              <a:rPr lang="ru-RU" sz="2800" b="1" dirty="0">
                <a:latin typeface="Montserrat Medium" panose="00000600000000000000" pitchFamily="2" charset="-52"/>
              </a:rPr>
              <a:t>День 7</a:t>
            </a:r>
            <a:br>
              <a:rPr lang="ru-RU" sz="2800" b="1" dirty="0">
                <a:latin typeface="Montserrat Medium" panose="00000600000000000000" pitchFamily="2" charset="-52"/>
              </a:rPr>
            </a:br>
            <a:r>
              <a:rPr lang="ru-RU" sz="2800" b="1" dirty="0">
                <a:latin typeface="Montserrat Medium" panose="00000600000000000000" pitchFamily="2" charset="-52"/>
              </a:rPr>
              <a:t>Памяти верные сыны (День русского языка – день единых действий РДДМ)</a:t>
            </a:r>
            <a:br>
              <a:rPr lang="ru-RU" sz="2800" b="1" dirty="0">
                <a:latin typeface="Montserrat Medium" panose="00000600000000000000" pitchFamily="2" charset="-52"/>
              </a:rPr>
            </a:br>
            <a:r>
              <a:rPr lang="ru-RU" sz="2800" b="1" dirty="0">
                <a:latin typeface="Montserrat Medium" panose="00000600000000000000" pitchFamily="2" charset="-52"/>
              </a:rPr>
              <a:t>Трек «Орлёнок-Хранитель исторической памяти»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853739-2EC6-4B94-901C-54A2D889A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822" y="2388359"/>
            <a:ext cx="4438433" cy="3925082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dirty="0">
                <a:latin typeface="Montserrat" panose="00000500000000000000" pitchFamily="2" charset="-52"/>
              </a:rPr>
              <a:t>Орлята-Хранители истории прошли урок мужества, узнали о Древнем Риме, нарисовали кота ученого в ночи, а также представили постановки и современное прочтение сказок А.С. Пушкина, ведь сегодня исполнилось 224 со дня рождения великого поэта!</a:t>
            </a:r>
          </a:p>
          <a:p>
            <a:pPr marL="0" indent="0" algn="ctr">
              <a:buNone/>
            </a:pPr>
            <a:r>
              <a:rPr lang="ru-RU" dirty="0">
                <a:latin typeface="Montserrat" panose="00000500000000000000" pitchFamily="2" charset="-52"/>
              </a:rPr>
              <a:t>Каждый отряд принял участие в театральном фестивале!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0DE063-2E56-4653-AC2C-534E0198793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7725" y="2388359"/>
            <a:ext cx="3543300" cy="19931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DC1609-646F-4E81-A6E4-82D00CA930F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39375" y="3638550"/>
            <a:ext cx="1810941" cy="32194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882055-D708-4406-A607-A63969DAAB4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91462" y="3784600"/>
            <a:ext cx="2305050" cy="30734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F4272D7-DED0-46F0-BFC4-BD1D1A21EF7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29275" y="3898900"/>
            <a:ext cx="2219325" cy="29591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C7FC34F-DED4-43FB-9575-D86B0A19F2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450" y="676842"/>
            <a:ext cx="1054699" cy="129246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44854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E8C21-6894-4B07-8491-958009706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455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Montserrat Medium" panose="00000600000000000000" pitchFamily="2" charset="-52"/>
              </a:rPr>
              <a:t>7 июня</a:t>
            </a:r>
            <a:br>
              <a:rPr lang="ru-RU" sz="2800" b="1" dirty="0">
                <a:latin typeface="Montserrat Medium" panose="00000600000000000000" pitchFamily="2" charset="-52"/>
              </a:rPr>
            </a:br>
            <a:r>
              <a:rPr lang="ru-RU" sz="2800" b="1" dirty="0">
                <a:latin typeface="Montserrat Medium" panose="00000600000000000000" pitchFamily="2" charset="-52"/>
              </a:rPr>
              <a:t>День 8</a:t>
            </a:r>
            <a:br>
              <a:rPr lang="ru-RU" sz="2800" b="1" dirty="0">
                <a:latin typeface="Montserrat Medium" panose="00000600000000000000" pitchFamily="2" charset="-52"/>
              </a:rPr>
            </a:br>
            <a:r>
              <a:rPr lang="ru-RU" sz="2800" b="1" dirty="0">
                <a:latin typeface="Montserrat Medium" panose="00000600000000000000" pitchFamily="2" charset="-52"/>
              </a:rPr>
              <a:t>Великие изобретения и открытия (День РДДМ)</a:t>
            </a:r>
            <a:br>
              <a:rPr lang="ru-RU" sz="2800" b="1" dirty="0">
                <a:latin typeface="Montserrat Medium" panose="00000600000000000000" pitchFamily="2" charset="-52"/>
              </a:rPr>
            </a:br>
            <a:r>
              <a:rPr lang="ru-RU" sz="2800" b="1" dirty="0">
                <a:latin typeface="Montserrat Medium" panose="00000600000000000000" pitchFamily="2" charset="-52"/>
              </a:rPr>
              <a:t>Трек «Орлёнок-Эрудит»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853739-2EC6-4B94-901C-54A2D889A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823" y="2388359"/>
            <a:ext cx="4241328" cy="3925082"/>
          </a:xfrm>
          <a:solidFill>
            <a:schemeClr val="bg1"/>
          </a:solidFill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dirty="0">
                <a:latin typeface="Montserrat" panose="00000500000000000000" pitchFamily="2" charset="-52"/>
              </a:rPr>
              <a:t>Ребята посетили Музей истории железной дороги под открытым небом. На площади более полутора гектаров собрано большое количество исторических поездов, которые когда-то использовались в качестве средств передвижения. Ребятам даже удалось заглянуть в кабину одного поезда и почувствовать себя машинистами.</a:t>
            </a:r>
          </a:p>
          <a:p>
            <a:pPr marL="0" indent="0" algn="ctr">
              <a:buNone/>
            </a:pPr>
            <a:r>
              <a:rPr lang="ru-RU" dirty="0">
                <a:latin typeface="Montserrat" panose="00000500000000000000" pitchFamily="2" charset="-52"/>
              </a:rPr>
              <a:t>После обеда в отрядах состоялось занятие, на котором им рассказали о Российском Движении детей и Молодежи "Движение Первых!". Большое количество ребят проявило желание вступить в первичное отделение нашей школы с нового учебного года!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B6AEB7-0132-49E1-9BAE-07ABA1960A6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34425" y="1985962"/>
            <a:ext cx="3371850" cy="25288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33E322-572D-49DD-8120-D8A555D32C8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1124" y="2129103"/>
            <a:ext cx="4241328" cy="23857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F62302-0FBB-4B88-9D31-542F145F1E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29151" y="4514850"/>
            <a:ext cx="3895725" cy="21913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D359FA-27B0-44A5-8DC8-B07639493EC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24876" y="4579144"/>
            <a:ext cx="3667124" cy="206275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DDFB758-0CD9-47F3-BE2D-1861B8E1AC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602" y="544559"/>
            <a:ext cx="1414395" cy="129246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24268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E8C21-6894-4B07-8491-958009706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455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Montserrat Medium" panose="00000600000000000000" pitchFamily="2" charset="-52"/>
              </a:rPr>
              <a:t>9 июня</a:t>
            </a:r>
            <a:br>
              <a:rPr lang="ru-RU" sz="2800" b="1" dirty="0">
                <a:latin typeface="Montserrat Medium" panose="00000600000000000000" pitchFamily="2" charset="-52"/>
              </a:rPr>
            </a:br>
            <a:r>
              <a:rPr lang="ru-RU" sz="2800" b="1" dirty="0">
                <a:latin typeface="Montserrat Medium" panose="00000600000000000000" pitchFamily="2" charset="-52"/>
              </a:rPr>
              <a:t>День 9</a:t>
            </a:r>
            <a:br>
              <a:rPr lang="ru-RU" sz="2800" b="1" dirty="0">
                <a:latin typeface="Montserrat Medium" panose="00000600000000000000" pitchFamily="2" charset="-52"/>
              </a:rPr>
            </a:br>
            <a:r>
              <a:rPr lang="ru-RU" sz="2800" b="1" dirty="0">
                <a:latin typeface="Montserrat Medium" panose="00000600000000000000" pitchFamily="2" charset="-52"/>
              </a:rPr>
              <a:t>Я и мои </a:t>
            </a:r>
            <a:r>
              <a:rPr lang="ru-RU" sz="2800" b="1" dirty="0" err="1">
                <a:latin typeface="Montserrat Medium" panose="00000600000000000000" pitchFamily="2" charset="-52"/>
              </a:rPr>
              <a:t>друзьЯ</a:t>
            </a:r>
            <a:r>
              <a:rPr lang="ru-RU" sz="2800" b="1" dirty="0">
                <a:latin typeface="Montserrat Medium" panose="00000600000000000000" pitchFamily="2" charset="-52"/>
              </a:rPr>
              <a:t/>
            </a:r>
            <a:br>
              <a:rPr lang="ru-RU" sz="2800" b="1" dirty="0">
                <a:latin typeface="Montserrat Medium" panose="00000600000000000000" pitchFamily="2" charset="-52"/>
              </a:rPr>
            </a:br>
            <a:r>
              <a:rPr lang="ru-RU" sz="2800" b="1" dirty="0">
                <a:latin typeface="Montserrat Medium" panose="00000600000000000000" pitchFamily="2" charset="-52"/>
              </a:rPr>
              <a:t>Трек «Орлёнок-Доброволец»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853739-2EC6-4B94-901C-54A2D889A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823" y="2388359"/>
            <a:ext cx="4241328" cy="3925082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>
                <a:latin typeface="Montserrat" panose="00000500000000000000" pitchFamily="2" charset="-52"/>
              </a:rPr>
              <a:t>Лагерь отправился в кинотеатр ТЦ Индиго на просмотр фильма «Солнце на вкус», выбраны лучшие спортсмены для участия в районной спартакиаде и проведены тренировочные соревнования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14EE12-2761-4271-986F-E3C8573658C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8550" y="2234804"/>
            <a:ext cx="4629149" cy="26038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4CD6F3-1151-4067-9246-A2DDF42B486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29237" y="4173736"/>
            <a:ext cx="4467225" cy="2512814"/>
          </a:xfrm>
          <a:prstGeom prst="rect">
            <a:avLst/>
          </a:prstGeom>
        </p:spPr>
      </p:pic>
      <p:pic>
        <p:nvPicPr>
          <p:cNvPr id="10" name="Объект 3">
            <a:extLst>
              <a:ext uri="{FF2B5EF4-FFF2-40B4-BE49-F238E27FC236}">
                <a16:creationId xmlns:a16="http://schemas.microsoft.com/office/drawing/2014/main" id="{41491260-DEB7-443C-B93E-1D620E5DEF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462" y="281015"/>
            <a:ext cx="1316461" cy="160396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84826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E8C21-6894-4B07-8491-958009706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455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Montserrat Medium" panose="00000600000000000000" pitchFamily="2" charset="-52"/>
              </a:rPr>
              <a:t>9 июня</a:t>
            </a:r>
            <a:br>
              <a:rPr lang="ru-RU" sz="2800" b="1" dirty="0">
                <a:latin typeface="Montserrat Medium" panose="00000600000000000000" pitchFamily="2" charset="-52"/>
              </a:rPr>
            </a:br>
            <a:r>
              <a:rPr lang="ru-RU" sz="2800" b="1" dirty="0">
                <a:latin typeface="Montserrat Medium" panose="00000600000000000000" pitchFamily="2" charset="-52"/>
              </a:rPr>
              <a:t>День 10</a:t>
            </a:r>
            <a:br>
              <a:rPr lang="ru-RU" sz="2800" b="1" dirty="0">
                <a:latin typeface="Montserrat Medium" panose="00000600000000000000" pitchFamily="2" charset="-52"/>
              </a:rPr>
            </a:br>
            <a:r>
              <a:rPr lang="ru-RU" sz="2800" b="1" dirty="0">
                <a:latin typeface="Montserrat Medium" panose="00000600000000000000" pitchFamily="2" charset="-52"/>
              </a:rPr>
              <a:t>Прикладное творчество и народные ремесла</a:t>
            </a:r>
            <a:br>
              <a:rPr lang="ru-RU" sz="2800" b="1" dirty="0">
                <a:latin typeface="Montserrat Medium" panose="00000600000000000000" pitchFamily="2" charset="-52"/>
              </a:rPr>
            </a:br>
            <a:r>
              <a:rPr lang="ru-RU" sz="2800" b="1" dirty="0">
                <a:latin typeface="Montserrat Medium" panose="00000600000000000000" pitchFamily="2" charset="-52"/>
              </a:rPr>
              <a:t>Трек «Орлёнок-Лидер»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853739-2EC6-4B94-901C-54A2D889A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823" y="2388359"/>
            <a:ext cx="4241328" cy="3925082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dirty="0">
                <a:latin typeface="Montserrat" panose="00000500000000000000" pitchFamily="2" charset="-52"/>
              </a:rPr>
              <a:t>Отряды посетили самые разные занятия: музыка, библиотека им. Короленко, настольный теннис! 1 и 2 отряды посетили киноклуб в актовом зале и посмотрели фильм "Легенды "Орленка"!</a:t>
            </a:r>
          </a:p>
          <a:p>
            <a:pPr marL="0" indent="0" algn="ctr">
              <a:buNone/>
            </a:pPr>
            <a:r>
              <a:rPr lang="ru-RU" dirty="0">
                <a:latin typeface="Montserrat" panose="00000500000000000000" pitchFamily="2" charset="-52"/>
              </a:rPr>
              <a:t>Также отряды приняли участие в акции, посвященной Дню России!</a:t>
            </a:r>
          </a:p>
          <a:p>
            <a:pPr marL="0" indent="0" algn="ctr">
              <a:buNone/>
            </a:pPr>
            <a:r>
              <a:rPr lang="ru-RU" dirty="0">
                <a:latin typeface="Montserrat" panose="00000500000000000000" pitchFamily="2" charset="-52"/>
              </a:rPr>
              <a:t>А самые спортивные ребята приняли участие в районной спартакиаде "Во славу России!" и заняли там первое место!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897A97-DDE8-40DF-B36B-CBB53DDB4CF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50671" y="2062427"/>
            <a:ext cx="4241329" cy="23857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4DB0EE-2979-4EFA-9775-50681256F71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2696" y="2062427"/>
            <a:ext cx="2847975" cy="37973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C683AC-6451-467B-AF28-4D574CE734D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50670" y="4472252"/>
            <a:ext cx="4241329" cy="23857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7B618EB-01BE-442D-B024-DFFE230D336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29249" y="5141955"/>
            <a:ext cx="2285679" cy="171604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41D046D-EDF6-4DE5-B2C1-A3C322906C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790" y="278928"/>
            <a:ext cx="1109568" cy="15911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66998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E8C21-6894-4B07-8491-958009706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455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Montserrat Medium" panose="00000600000000000000" pitchFamily="2" charset="-52"/>
              </a:rPr>
              <a:t>13 июня</a:t>
            </a:r>
            <a:br>
              <a:rPr lang="ru-RU" sz="2800" b="1" dirty="0">
                <a:latin typeface="Montserrat Medium" panose="00000600000000000000" pitchFamily="2" charset="-52"/>
              </a:rPr>
            </a:br>
            <a:r>
              <a:rPr lang="ru-RU" sz="2800" b="1" dirty="0">
                <a:latin typeface="Montserrat Medium" panose="00000600000000000000" pitchFamily="2" charset="-52"/>
              </a:rPr>
              <a:t>День 11</a:t>
            </a:r>
            <a:br>
              <a:rPr lang="ru-RU" sz="2800" b="1" dirty="0">
                <a:latin typeface="Montserrat Medium" panose="00000600000000000000" pitchFamily="2" charset="-52"/>
              </a:rPr>
            </a:br>
            <a:r>
              <a:rPr lang="ru-RU" sz="2800" b="1" dirty="0">
                <a:latin typeface="Montserrat Medium" panose="00000600000000000000" pitchFamily="2" charset="-52"/>
              </a:rPr>
              <a:t>Я и моя </a:t>
            </a:r>
            <a:r>
              <a:rPr lang="ru-RU" sz="2800" b="1" dirty="0" err="1">
                <a:latin typeface="Montserrat Medium" panose="00000600000000000000" pitchFamily="2" charset="-52"/>
              </a:rPr>
              <a:t>РоссиЯ</a:t>
            </a:r>
            <a:r>
              <a:rPr lang="ru-RU" sz="2800" b="1" dirty="0">
                <a:latin typeface="Montserrat Medium" panose="00000600000000000000" pitchFamily="2" charset="-52"/>
              </a:rPr>
              <a:t/>
            </a:r>
            <a:br>
              <a:rPr lang="ru-RU" sz="2800" b="1" dirty="0">
                <a:latin typeface="Montserrat Medium" panose="00000600000000000000" pitchFamily="2" charset="-52"/>
              </a:rPr>
            </a:br>
            <a:r>
              <a:rPr lang="ru-RU" sz="2800" b="1" dirty="0">
                <a:latin typeface="Montserrat Medium" panose="00000600000000000000" pitchFamily="2" charset="-52"/>
              </a:rPr>
              <a:t>Трек «Орлёнок-Хранитель исторической памяти»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853739-2EC6-4B94-901C-54A2D889A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823" y="2388359"/>
            <a:ext cx="4241328" cy="3925082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dirty="0">
                <a:latin typeface="Montserrat" panose="00000500000000000000" pitchFamily="2" charset="-52"/>
              </a:rPr>
              <a:t>За день отряды посетили настольный теннис, посмотрели концерт "Русская балалайка", а также спектакль "Сказки венского леса"!</a:t>
            </a:r>
          </a:p>
          <a:p>
            <a:pPr marL="0" indent="0" algn="ctr">
              <a:buNone/>
            </a:pPr>
            <a:endParaRPr lang="ru-RU" dirty="0">
              <a:latin typeface="Montserrat" panose="00000500000000000000" pitchFamily="2" charset="-52"/>
            </a:endParaRPr>
          </a:p>
          <a:p>
            <a:pPr marL="0" indent="0" algn="ctr">
              <a:buNone/>
            </a:pPr>
            <a:r>
              <a:rPr lang="ru-RU" dirty="0">
                <a:latin typeface="Montserrat" panose="00000500000000000000" pitchFamily="2" charset="-52"/>
              </a:rPr>
              <a:t>А также 1 и 3 отряды украсили территорию школы рисунками, посвященными Дню России!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64A123-2DEF-408C-BE70-415F38813E9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34574" y="2130379"/>
            <a:ext cx="2143125" cy="28575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40EF7E-6F3B-46DF-A44B-9B2402C4AE3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96299" y="4843462"/>
            <a:ext cx="3581400" cy="20145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872B09-7C88-4571-9AC3-5D92BEAA3E7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9045" y="3771543"/>
            <a:ext cx="2317254" cy="308645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30F1137-969F-44CD-857A-BBF1078F211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97643" y="2130379"/>
            <a:ext cx="2036932" cy="271308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163738E-283C-4689-9955-B451CD44814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31193" y="2130379"/>
            <a:ext cx="3695701" cy="207883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435581F-0C0B-4CA8-BD15-7A3A6158B1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889" y="301956"/>
            <a:ext cx="1054699" cy="129246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95400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E8C21-6894-4B07-8491-958009706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455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Montserrat Medium" panose="00000600000000000000" pitchFamily="2" charset="-52"/>
              </a:rPr>
              <a:t>14 июня</a:t>
            </a:r>
            <a:br>
              <a:rPr lang="ru-RU" sz="2800" b="1" dirty="0">
                <a:latin typeface="Montserrat Medium" panose="00000600000000000000" pitchFamily="2" charset="-52"/>
              </a:rPr>
            </a:br>
            <a:r>
              <a:rPr lang="ru-RU" sz="2800" b="1" dirty="0">
                <a:latin typeface="Montserrat Medium" panose="00000600000000000000" pitchFamily="2" charset="-52"/>
              </a:rPr>
              <a:t>День 12</a:t>
            </a:r>
            <a:br>
              <a:rPr lang="ru-RU" sz="2800" b="1" dirty="0">
                <a:latin typeface="Montserrat Medium" panose="00000600000000000000" pitchFamily="2" charset="-52"/>
              </a:rPr>
            </a:br>
            <a:r>
              <a:rPr lang="ru-RU" sz="2800" b="1" dirty="0">
                <a:latin typeface="Montserrat Medium" panose="00000600000000000000" pitchFamily="2" charset="-52"/>
              </a:rPr>
              <a:t>Я и мои спортивные </a:t>
            </a:r>
            <a:r>
              <a:rPr lang="ru-RU" sz="2800" b="1" dirty="0" err="1">
                <a:latin typeface="Montserrat Medium" panose="00000600000000000000" pitchFamily="2" charset="-52"/>
              </a:rPr>
              <a:t>достижениЯ</a:t>
            </a:r>
            <a:r>
              <a:rPr lang="ru-RU" sz="2800" b="1" dirty="0">
                <a:latin typeface="Montserrat Medium" panose="00000600000000000000" pitchFamily="2" charset="-52"/>
              </a:rPr>
              <a:t/>
            </a:r>
            <a:br>
              <a:rPr lang="ru-RU" sz="2800" b="1" dirty="0">
                <a:latin typeface="Montserrat Medium" panose="00000600000000000000" pitchFamily="2" charset="-52"/>
              </a:rPr>
            </a:br>
            <a:r>
              <a:rPr lang="ru-RU" sz="2800" b="1" dirty="0">
                <a:latin typeface="Montserrat Medium" panose="00000600000000000000" pitchFamily="2" charset="-52"/>
              </a:rPr>
              <a:t>Трек «Орлёнок-Спортсмена»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853739-2EC6-4B94-901C-54A2D889A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823" y="2388359"/>
            <a:ext cx="4241328" cy="3925082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>
                <a:latin typeface="Montserrat" panose="00000500000000000000" pitchFamily="2" charset="-52"/>
              </a:rPr>
              <a:t>Лагерь отправился в парк Победы, где их ждало несколько форматов: полоса препятствия, стрельба в тире и экскурсия по территории.</a:t>
            </a:r>
          </a:p>
          <a:p>
            <a:pPr marL="0" indent="0" algn="ctr">
              <a:buNone/>
            </a:pPr>
            <a:r>
              <a:rPr lang="ru-RU" dirty="0">
                <a:latin typeface="Montserrat" panose="00000500000000000000" pitchFamily="2" charset="-52"/>
              </a:rPr>
              <a:t>После обеда 4-й отряд посетил настольный теннис.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F8D8C6-C25F-4661-A299-A132DED77DF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60172" y="2105379"/>
            <a:ext cx="4241328" cy="31809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5A9955-CF17-4B35-AEE9-48A2E050764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48600" y="4414836"/>
            <a:ext cx="4343400" cy="24431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560A53-F725-4CE1-ACC6-F1D1C36EF6E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34782" y="4101398"/>
            <a:ext cx="2069604" cy="275660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AEBA9AB-D026-4C36-BDFD-A003AE83E5E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7861" y="2052213"/>
            <a:ext cx="3393602" cy="254785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D320038-AEF2-4DFE-BFFC-1C3185DAD5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0" y="385395"/>
            <a:ext cx="1121761" cy="136562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9737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E8C21-6894-4B07-8491-958009706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Montserrat Medium" panose="00000600000000000000" pitchFamily="2" charset="-52"/>
              </a:rPr>
              <a:t>Цель и задачи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853739-2EC6-4B94-901C-54A2D889A9B0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>
                <a:latin typeface="Montserrat" panose="00000500000000000000" pitchFamily="2" charset="-52"/>
              </a:rPr>
              <a:t>	</a:t>
            </a:r>
            <a:r>
              <a:rPr lang="ru-RU" b="1" dirty="0">
                <a:latin typeface="Montserrat" panose="00000500000000000000" pitchFamily="2" charset="-52"/>
              </a:rPr>
              <a:t>Цель: </a:t>
            </a:r>
          </a:p>
          <a:p>
            <a:pPr marL="0" indent="0">
              <a:buNone/>
            </a:pPr>
            <a:r>
              <a:rPr lang="ru-RU" dirty="0">
                <a:latin typeface="Montserrat" panose="00000500000000000000" pitchFamily="2" charset="-52"/>
              </a:rPr>
              <a:t>- развитие мотивации личности к познанию и творчеству, </a:t>
            </a:r>
          </a:p>
          <a:p>
            <a:pPr marL="0" indent="0">
              <a:buNone/>
            </a:pPr>
            <a:r>
              <a:rPr lang="ru-RU" dirty="0">
                <a:latin typeface="Montserrat" panose="00000500000000000000" pitchFamily="2" charset="-52"/>
              </a:rPr>
              <a:t>- воспитание у подрастающего поколения ценностного отношения к культурному наследию </a:t>
            </a:r>
          </a:p>
          <a:p>
            <a:pPr marL="0" indent="0">
              <a:buNone/>
            </a:pPr>
            <a:r>
              <a:rPr lang="ru-RU" dirty="0">
                <a:latin typeface="Montserrat" panose="00000500000000000000" pitchFamily="2" charset="-52"/>
              </a:rPr>
              <a:t>- укрепление здоровья детей </a:t>
            </a:r>
          </a:p>
          <a:p>
            <a:pPr marL="0" indent="0">
              <a:buNone/>
            </a:pPr>
            <a:r>
              <a:rPr lang="ru-RU" b="1" dirty="0">
                <a:latin typeface="Montserrat" panose="00000500000000000000" pitchFamily="2" charset="-52"/>
              </a:rPr>
              <a:t>Задачи: </a:t>
            </a:r>
          </a:p>
          <a:p>
            <a:pPr marL="0" indent="0">
              <a:buNone/>
            </a:pPr>
            <a:r>
              <a:rPr lang="ru-RU" dirty="0">
                <a:latin typeface="Montserrat" panose="00000500000000000000" pitchFamily="2" charset="-52"/>
              </a:rPr>
              <a:t>- выявление у детей способностей к оригинальному, нестандартному решению творческих задач </a:t>
            </a:r>
          </a:p>
          <a:p>
            <a:pPr marL="0" indent="0">
              <a:buNone/>
            </a:pPr>
            <a:r>
              <a:rPr lang="ru-RU" dirty="0">
                <a:latin typeface="Montserrat" panose="00000500000000000000" pitchFamily="2" charset="-52"/>
              </a:rPr>
              <a:t>- развитие творческих способностей </a:t>
            </a:r>
          </a:p>
          <a:p>
            <a:pPr marL="0" indent="0">
              <a:buNone/>
            </a:pPr>
            <a:r>
              <a:rPr lang="ru-RU" dirty="0">
                <a:latin typeface="Montserrat" panose="00000500000000000000" pitchFamily="2" charset="-52"/>
              </a:rPr>
              <a:t>- формирование аналитического и критического мышления в процессе творческого поиска и выполнение исследований </a:t>
            </a:r>
          </a:p>
          <a:p>
            <a:pPr marL="0" indent="0">
              <a:buNone/>
            </a:pPr>
            <a:r>
              <a:rPr lang="ru-RU" dirty="0">
                <a:latin typeface="Montserrat" panose="00000500000000000000" pitchFamily="2" charset="-52"/>
              </a:rPr>
              <a:t>- содействие в профессиональной ориентации </a:t>
            </a:r>
          </a:p>
          <a:p>
            <a:pPr marL="0" indent="0">
              <a:buNone/>
            </a:pPr>
            <a:r>
              <a:rPr lang="ru-RU" dirty="0">
                <a:latin typeface="Montserrat" panose="00000500000000000000" pitchFamily="2" charset="-52"/>
              </a:rPr>
              <a:t>- развитие целеустремленности и системности в деятельности </a:t>
            </a:r>
          </a:p>
          <a:p>
            <a:pPr marL="0" indent="0">
              <a:buNone/>
            </a:pPr>
            <a:r>
              <a:rPr lang="ru-RU" dirty="0">
                <a:latin typeface="Montserrat" panose="00000500000000000000" pitchFamily="2" charset="-52"/>
              </a:rPr>
              <a:t>- самоутверждение ребенка благодаря достижению поставленной цели и получение необходимого жизненного опыта </a:t>
            </a:r>
          </a:p>
          <a:p>
            <a:endParaRPr lang="ru-RU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15257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E8C21-6894-4B07-8491-958009706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455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Montserrat Medium" panose="00000600000000000000" pitchFamily="2" charset="-52"/>
              </a:rPr>
              <a:t>15 июня</a:t>
            </a:r>
            <a:br>
              <a:rPr lang="ru-RU" sz="2800" b="1" dirty="0">
                <a:latin typeface="Montserrat Medium" panose="00000600000000000000" pitchFamily="2" charset="-52"/>
              </a:rPr>
            </a:br>
            <a:r>
              <a:rPr lang="ru-RU" sz="2800" b="1" dirty="0">
                <a:latin typeface="Montserrat Medium" panose="00000600000000000000" pitchFamily="2" charset="-52"/>
              </a:rPr>
              <a:t>День 13</a:t>
            </a:r>
            <a:br>
              <a:rPr lang="ru-RU" sz="2800" b="1" dirty="0">
                <a:latin typeface="Montserrat Medium" panose="00000600000000000000" pitchFamily="2" charset="-52"/>
              </a:rPr>
            </a:br>
            <a:r>
              <a:rPr lang="ru-RU" sz="2800" b="1" dirty="0">
                <a:latin typeface="Montserrat Medium" panose="00000600000000000000" pitchFamily="2" charset="-52"/>
              </a:rPr>
              <a:t>Национальная кухня</a:t>
            </a:r>
            <a:br>
              <a:rPr lang="ru-RU" sz="2800" b="1" dirty="0">
                <a:latin typeface="Montserrat Medium" panose="00000600000000000000" pitchFamily="2" charset="-52"/>
              </a:rPr>
            </a:br>
            <a:r>
              <a:rPr lang="ru-RU" sz="2800" b="1" dirty="0">
                <a:latin typeface="Montserrat Medium" panose="00000600000000000000" pitchFamily="2" charset="-52"/>
              </a:rPr>
              <a:t>Трек «Орлёнок-Эколог»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853739-2EC6-4B94-901C-54A2D889A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823" y="2388359"/>
            <a:ext cx="4241328" cy="3925082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>
                <a:latin typeface="Montserrat" panose="00000500000000000000" pitchFamily="2" charset="-52"/>
              </a:rPr>
              <a:t>Лагерь совершил мини-путешествие в кинотеатр и посмотрел фильм "Король-львёнок"! После обеда в такую прекрасную погоду проведены товарищеский матч по футболку и эстафеты "Веселые старты"!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57A7B6-4029-4EC9-80DC-AC1F199EFE2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62851" y="2555432"/>
            <a:ext cx="4324350" cy="24324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6EA5CAA-5411-4DC3-B63C-C4F11D08710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29574" y="4576028"/>
            <a:ext cx="4067175" cy="22877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2689861-8D3A-432D-B367-61255D988DC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43474" y="4561443"/>
            <a:ext cx="3952875" cy="22234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F5CDE4B-1C4C-4606-AD75-CABDA67206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915" y="758376"/>
            <a:ext cx="1420491" cy="126198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60250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E8C21-6894-4B07-8491-958009706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455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Montserrat Medium" panose="00000600000000000000" pitchFamily="2" charset="-52"/>
              </a:rPr>
              <a:t>14 июня</a:t>
            </a:r>
            <a:br>
              <a:rPr lang="ru-RU" sz="2800" b="1" dirty="0">
                <a:latin typeface="Montserrat Medium" panose="00000600000000000000" pitchFamily="2" charset="-52"/>
              </a:rPr>
            </a:br>
            <a:r>
              <a:rPr lang="ru-RU" sz="2800" b="1" dirty="0">
                <a:latin typeface="Montserrat Medium" panose="00000600000000000000" pitchFamily="2" charset="-52"/>
              </a:rPr>
              <a:t>День 3</a:t>
            </a:r>
            <a:br>
              <a:rPr lang="ru-RU" sz="2800" b="1" dirty="0">
                <a:latin typeface="Montserrat Medium" panose="00000600000000000000" pitchFamily="2" charset="-52"/>
              </a:rPr>
            </a:br>
            <a:r>
              <a:rPr lang="ru-RU" sz="2800" b="1" dirty="0">
                <a:latin typeface="Montserrat Medium" panose="00000600000000000000" pitchFamily="2" charset="-52"/>
              </a:rPr>
              <a:t>Национальные и народные танцы</a:t>
            </a:r>
            <a:br>
              <a:rPr lang="ru-RU" sz="2800" b="1" dirty="0">
                <a:latin typeface="Montserrat Medium" panose="00000600000000000000" pitchFamily="2" charset="-52"/>
              </a:rPr>
            </a:br>
            <a:r>
              <a:rPr lang="ru-RU" sz="2800" b="1" dirty="0">
                <a:latin typeface="Montserrat Medium" panose="00000600000000000000" pitchFamily="2" charset="-52"/>
              </a:rPr>
              <a:t>Трек «Орлёнок-Эрудит»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853739-2EC6-4B94-901C-54A2D889A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823" y="2388359"/>
            <a:ext cx="4241328" cy="3925082"/>
          </a:xfrm>
          <a:solidFill>
            <a:schemeClr val="bg1"/>
          </a:solidFill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dirty="0">
                <a:latin typeface="Montserrat" panose="00000500000000000000" pitchFamily="2" charset="-52"/>
              </a:rPr>
              <a:t>Отметили конец смены в ресторане "Домашняя Италия", зажгли на дискотеке и завершили смену очень душевным концертом, где исполнили песни, которые разучивали на занятиях!</a:t>
            </a:r>
          </a:p>
          <a:p>
            <a:pPr marL="0" indent="0" algn="ctr">
              <a:buNone/>
            </a:pPr>
            <a:endParaRPr lang="ru-RU" dirty="0">
              <a:latin typeface="Montserrat" panose="00000500000000000000" pitchFamily="2" charset="-52"/>
            </a:endParaRPr>
          </a:p>
          <a:p>
            <a:pPr marL="0" indent="0" algn="ctr">
              <a:buNone/>
            </a:pPr>
            <a:r>
              <a:rPr lang="ru-RU" dirty="0">
                <a:latin typeface="Montserrat" panose="00000500000000000000" pitchFamily="2" charset="-52"/>
              </a:rPr>
              <a:t>Ну, а какой же праздник без подарков? Каждый ребёнок за смену вырастил настоящего орла, которого теперь может самостоятельно запускать в небеса!</a:t>
            </a:r>
          </a:p>
          <a:p>
            <a:pPr marL="0" indent="0" algn="ctr">
              <a:buNone/>
            </a:pPr>
            <a:r>
              <a:rPr lang="ru-RU" dirty="0">
                <a:latin typeface="Montserrat" panose="00000500000000000000" pitchFamily="2" charset="-52"/>
              </a:rPr>
              <a:t>По итогам смены и сбора пёрышек победила дружба!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5A85D4-B82B-42AD-AF7A-F495813FAB4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77175" y="2076449"/>
            <a:ext cx="4057650" cy="30432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3C45AA-9472-4880-BBB6-79E9A990ABE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34250" y="4133055"/>
            <a:ext cx="4857750" cy="27324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579D55-535D-4FE7-99B6-D3CB79B22B6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3950" y="2286000"/>
            <a:ext cx="2571750" cy="3429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0477EE6-E8CA-40C0-A209-9FE10DA2C41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29151" y="4961802"/>
            <a:ext cx="3324224" cy="186987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090C5CC-059D-456E-BAD0-1F1B437DE6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405" y="401914"/>
            <a:ext cx="1414395" cy="129246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08118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E8C21-6894-4B07-8491-958009706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455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Montserrat Medium" panose="00000600000000000000" pitchFamily="2" charset="-52"/>
              </a:rPr>
              <a:t>Отзывы </a:t>
            </a:r>
            <a:r>
              <a:rPr lang="ru-RU" sz="2800" b="1" dirty="0" smtClean="0">
                <a:latin typeface="Montserrat Medium" panose="00000600000000000000" pitchFamily="2" charset="-52"/>
              </a:rPr>
              <a:t>родителей</a:t>
            </a:r>
            <a:r>
              <a:rPr lang="en-US" sz="2800" b="1" dirty="0" smtClean="0">
                <a:latin typeface="Montserrat Medium" panose="00000600000000000000" pitchFamily="2" charset="-52"/>
              </a:rPr>
              <a:t/>
            </a:r>
            <a:br>
              <a:rPr lang="en-US" sz="2800" b="1" dirty="0" smtClean="0">
                <a:latin typeface="Montserrat Medium" panose="00000600000000000000" pitchFamily="2" charset="-52"/>
              </a:rPr>
            </a:br>
            <a:r>
              <a:rPr lang="en-US" sz="2800" b="1" dirty="0">
                <a:latin typeface="Montserrat Medium" panose="00000600000000000000" pitchFamily="2" charset="-52"/>
              </a:rPr>
              <a:t/>
            </a:r>
            <a:br>
              <a:rPr lang="en-US" sz="2800" b="1" dirty="0">
                <a:latin typeface="Montserrat Medium" panose="00000600000000000000" pitchFamily="2" charset="-52"/>
              </a:rPr>
            </a:br>
            <a:endParaRPr lang="ru-RU" sz="2800" b="1" dirty="0">
              <a:latin typeface="Montserrat Medium" panose="00000600000000000000" pitchFamily="2" charset="-52"/>
            </a:endParaRP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D7E94707-D06D-4A64-B22E-1C7409DB9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94" y="1833903"/>
            <a:ext cx="10753436" cy="47822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4DBC922-1C8E-4A9A-ACA2-06116610C86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609725"/>
            <a:ext cx="4391025" cy="10858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83EC08B-008A-4275-B85D-07FB7D50E42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2827291"/>
            <a:ext cx="4562475" cy="93345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0D80B52-9DCC-45EE-889B-B19CEE8F0BC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200" y="3909920"/>
            <a:ext cx="4543425" cy="12192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E2E8BE9-5B23-4686-BA36-E885817FABA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8200" y="5306874"/>
            <a:ext cx="4505325" cy="5524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642FDEE-5998-4B94-8C13-66875FD0970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77050" y="1817595"/>
            <a:ext cx="4476750" cy="59055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3B286A2-466F-4575-9242-08170ECC0A8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91350" y="2514600"/>
            <a:ext cx="4362450" cy="108585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D423DD0-4327-4EB6-855D-DC0DE95DCEC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58075" y="3700369"/>
            <a:ext cx="3895725" cy="73342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BBA896D-46D5-4E59-B644-5A9F1193639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19975" y="4533713"/>
            <a:ext cx="393382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060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E8C21-6894-4B07-8491-958009706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Montserrat Medium" panose="00000600000000000000" pitchFamily="2" charset="-52"/>
              </a:rPr>
              <a:t>Легенда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853739-2EC6-4B94-901C-54A2D889A9B0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latin typeface="Montserrat" panose="00000500000000000000" pitchFamily="2" charset="-52"/>
              </a:rPr>
              <a:t>	Трое птенцов, вылупившиеся весной, окрепли, и родители подумывали об их первом полете. Родители рассказывали им о дальних путешествиях, странах и о том, как огромен мир. Но с гнезда птенчикам видна была только родная скала и лес на горизонте. </a:t>
            </a:r>
          </a:p>
          <a:p>
            <a:pPr marL="0" indent="0">
              <a:buNone/>
            </a:pPr>
            <a:r>
              <a:rPr lang="ru-RU" dirty="0">
                <a:latin typeface="Montserrat" panose="00000500000000000000" pitchFamily="2" charset="-52"/>
              </a:rPr>
              <a:t>	Пришло время вылета, неумело юные летчики с каждым днём покоряли новые высоты и дали благодаря наставничеству родителей. И поспорили они, а кто же из них выше взлетит, чтобы увидеть неизведанные места Родины? Смогут ли они преодолеть трудности непогоды?</a:t>
            </a:r>
          </a:p>
          <a:p>
            <a:endParaRPr lang="ru-RU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24852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E8C21-6894-4B07-8491-958009706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Montserrat Medium" panose="00000600000000000000" pitchFamily="2" charset="-52"/>
              </a:rPr>
              <a:t>Этапы реализации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12CE5789-5B66-416F-806C-E77FA47D11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392458"/>
              </p:ext>
            </p:extLst>
          </p:nvPr>
        </p:nvGraphicFramePr>
        <p:xfrm>
          <a:off x="725054" y="1419225"/>
          <a:ext cx="10741891" cy="5364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9346">
                  <a:extLst>
                    <a:ext uri="{9D8B030D-6E8A-4147-A177-3AD203B41FA5}">
                      <a16:colId xmlns:a16="http://schemas.microsoft.com/office/drawing/2014/main" val="4013241302"/>
                    </a:ext>
                  </a:extLst>
                </a:gridCol>
                <a:gridCol w="2950817">
                  <a:extLst>
                    <a:ext uri="{9D8B030D-6E8A-4147-A177-3AD203B41FA5}">
                      <a16:colId xmlns:a16="http://schemas.microsoft.com/office/drawing/2014/main" val="2963321175"/>
                    </a:ext>
                  </a:extLst>
                </a:gridCol>
                <a:gridCol w="1719665">
                  <a:extLst>
                    <a:ext uri="{9D8B030D-6E8A-4147-A177-3AD203B41FA5}">
                      <a16:colId xmlns:a16="http://schemas.microsoft.com/office/drawing/2014/main" val="2200127665"/>
                    </a:ext>
                  </a:extLst>
                </a:gridCol>
                <a:gridCol w="5332063">
                  <a:extLst>
                    <a:ext uri="{9D8B030D-6E8A-4147-A177-3AD203B41FA5}">
                      <a16:colId xmlns:a16="http://schemas.microsoft.com/office/drawing/2014/main" val="330852810"/>
                    </a:ext>
                  </a:extLst>
                </a:gridCol>
              </a:tblGrid>
              <a:tr h="1871349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effectLst/>
                          <a:latin typeface="Montserrat" panose="00000500000000000000" pitchFamily="2" charset="-52"/>
                        </a:rPr>
                        <a:t>I</a:t>
                      </a:r>
                      <a:endParaRPr lang="ru-RU" sz="1050" b="0" dirty="0">
                        <a:effectLst/>
                        <a:latin typeface="Montserrat" panose="000005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81" marR="3108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effectLst/>
                          <a:latin typeface="Montserrat" panose="00000500000000000000" pitchFamily="2" charset="-52"/>
                        </a:rPr>
                        <a:t>Подготовительный</a:t>
                      </a:r>
                      <a:endParaRPr lang="ru-RU" sz="1050" b="0" dirty="0">
                        <a:effectLst/>
                        <a:latin typeface="Montserrat" panose="000005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81" marR="3108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effectLst/>
                          <a:latin typeface="Montserrat" panose="00000500000000000000" pitchFamily="2" charset="-52"/>
                        </a:rPr>
                        <a:t>Апрель-май 2023 г.</a:t>
                      </a:r>
                      <a:endParaRPr lang="ru-RU" sz="1050" b="0" dirty="0">
                        <a:effectLst/>
                        <a:latin typeface="Montserrat" panose="000005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81" marR="31081" marT="0" marB="0"/>
                </a:tc>
                <a:tc>
                  <a:txBody>
                    <a:bodyPr/>
                    <a:lstStyle/>
                    <a:p>
                      <a:r>
                        <a:rPr lang="ru-RU" sz="1100" b="0">
                          <a:effectLst/>
                          <a:latin typeface="Montserrat" panose="00000500000000000000" pitchFamily="2" charset="-52"/>
                        </a:rPr>
                        <a:t>- проведение совещаний при директоре и заместителе директора по воспитательной работе по подготовке школы к летнему сезону </a:t>
                      </a:r>
                      <a:endParaRPr lang="ru-RU" sz="1050" b="0">
                        <a:effectLst/>
                        <a:latin typeface="Montserrat" panose="00000500000000000000" pitchFamily="2" charset="-52"/>
                      </a:endParaRPr>
                    </a:p>
                    <a:p>
                      <a:r>
                        <a:rPr lang="ru-RU" sz="1100" b="0">
                          <a:effectLst/>
                          <a:latin typeface="Montserrat" panose="00000500000000000000" pitchFamily="2" charset="-52"/>
                        </a:rPr>
                        <a:t>- издание приказа по школе о проведении летней кампании </a:t>
                      </a:r>
                      <a:endParaRPr lang="ru-RU" sz="1050" b="0">
                        <a:effectLst/>
                        <a:latin typeface="Montserrat" panose="00000500000000000000" pitchFamily="2" charset="-52"/>
                      </a:endParaRPr>
                    </a:p>
                    <a:p>
                      <a:r>
                        <a:rPr lang="ru-RU" sz="1100" b="0">
                          <a:effectLst/>
                          <a:latin typeface="Montserrat" panose="00000500000000000000" pitchFamily="2" charset="-52"/>
                        </a:rPr>
                        <a:t>- подбор кадров </a:t>
                      </a:r>
                      <a:endParaRPr lang="ru-RU" sz="1050" b="0">
                        <a:effectLst/>
                        <a:latin typeface="Montserrat" panose="00000500000000000000" pitchFamily="2" charset="-52"/>
                      </a:endParaRPr>
                    </a:p>
                    <a:p>
                      <a:r>
                        <a:rPr lang="ru-RU" sz="1100" b="0">
                          <a:effectLst/>
                          <a:latin typeface="Montserrat" panose="00000500000000000000" pitchFamily="2" charset="-52"/>
                        </a:rPr>
                        <a:t>- проведение теоретических и практических занятий с воспитателями </a:t>
                      </a:r>
                      <a:endParaRPr lang="ru-RU" sz="1050" b="0">
                        <a:effectLst/>
                        <a:latin typeface="Montserrat" panose="00000500000000000000" pitchFamily="2" charset="-52"/>
                      </a:endParaRPr>
                    </a:p>
                    <a:p>
                      <a:r>
                        <a:rPr lang="ru-RU" sz="1100" b="0">
                          <a:effectLst/>
                          <a:latin typeface="Montserrat" panose="00000500000000000000" pitchFamily="2" charset="-52"/>
                        </a:rPr>
                        <a:t>- проведение семинара с работниками лагеря, инструктивных совещаний </a:t>
                      </a:r>
                      <a:endParaRPr lang="ru-RU" sz="1050" b="0">
                        <a:effectLst/>
                        <a:latin typeface="Montserrat" panose="00000500000000000000" pitchFamily="2" charset="-52"/>
                      </a:endParaRPr>
                    </a:p>
                    <a:p>
                      <a:r>
                        <a:rPr lang="ru-RU" sz="1100" b="0">
                          <a:effectLst/>
                          <a:latin typeface="Montserrat" panose="00000500000000000000" pitchFamily="2" charset="-52"/>
                        </a:rPr>
                        <a:t>- подготовка методических материалов </a:t>
                      </a:r>
                      <a:endParaRPr lang="ru-RU" sz="1050" b="0">
                        <a:effectLst/>
                        <a:latin typeface="Montserrat" panose="00000500000000000000" pitchFamily="2" charset="-52"/>
                      </a:endParaRPr>
                    </a:p>
                    <a:p>
                      <a:r>
                        <a:rPr lang="ru-RU" sz="1100" b="0">
                          <a:effectLst/>
                          <a:latin typeface="Montserrat" panose="00000500000000000000" pitchFamily="2" charset="-52"/>
                        </a:rPr>
                        <a:t>- составление необходимой документации для деятельности лагеря (план, инструкции и т.д.) </a:t>
                      </a:r>
                      <a:endParaRPr lang="ru-RU" sz="1050" b="0">
                        <a:effectLst/>
                        <a:latin typeface="Montserrat" panose="00000500000000000000" pitchFamily="2" charset="-52"/>
                      </a:endParaRPr>
                    </a:p>
                    <a:p>
                      <a:r>
                        <a:rPr lang="ru-RU" sz="1100" b="0">
                          <a:effectLst/>
                          <a:latin typeface="Montserrat" panose="00000500000000000000" pitchFamily="2" charset="-52"/>
                        </a:rPr>
                        <a:t>- подготовка материально-технической </a:t>
                      </a:r>
                      <a:endParaRPr lang="ru-RU" sz="1050" b="0">
                        <a:effectLst/>
                        <a:latin typeface="Montserrat" panose="000005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81" marR="31081" marT="0" marB="0"/>
                </a:tc>
                <a:extLst>
                  <a:ext uri="{0D108BD9-81ED-4DB2-BD59-A6C34878D82A}">
                    <a16:rowId xmlns:a16="http://schemas.microsoft.com/office/drawing/2014/main" val="2611662819"/>
                  </a:ext>
                </a:extLst>
              </a:tr>
              <a:tr h="966964"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effectLst/>
                          <a:latin typeface="Montserrat" panose="00000500000000000000" pitchFamily="2" charset="-52"/>
                        </a:rPr>
                        <a:t>II</a:t>
                      </a:r>
                      <a:endParaRPr lang="ru-RU" sz="1050" b="0">
                        <a:effectLst/>
                        <a:latin typeface="Montserrat" panose="000005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81" marR="3108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>
                          <a:effectLst/>
                          <a:latin typeface="Montserrat" panose="00000500000000000000" pitchFamily="2" charset="-52"/>
                        </a:rPr>
                        <a:t>Организационный</a:t>
                      </a:r>
                      <a:endParaRPr lang="ru-RU" sz="1050" b="0">
                        <a:effectLst/>
                        <a:latin typeface="Montserrat" panose="000005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81" marR="3108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effectLst/>
                          <a:latin typeface="Montserrat" panose="00000500000000000000" pitchFamily="2" charset="-52"/>
                        </a:rPr>
                        <a:t>29.05.2023</a:t>
                      </a:r>
                      <a:endParaRPr lang="ru-RU" sz="1050" b="0" dirty="0">
                        <a:effectLst/>
                        <a:latin typeface="Montserrat" panose="000005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81" marR="31081" marT="0" marB="0"/>
                </a:tc>
                <a:tc>
                  <a:txBody>
                    <a:bodyPr/>
                    <a:lstStyle/>
                    <a:p>
                      <a:r>
                        <a:rPr lang="ru-RU" sz="1100" b="0" dirty="0">
                          <a:effectLst/>
                          <a:latin typeface="Montserrat" panose="00000500000000000000" pitchFamily="2" charset="-52"/>
                        </a:rPr>
                        <a:t>- встреча детей </a:t>
                      </a:r>
                      <a:endParaRPr lang="ru-RU" sz="1050" b="0" dirty="0">
                        <a:effectLst/>
                        <a:latin typeface="Montserrat" panose="00000500000000000000" pitchFamily="2" charset="-52"/>
                      </a:endParaRPr>
                    </a:p>
                    <a:p>
                      <a:r>
                        <a:rPr lang="ru-RU" sz="1100" b="0" dirty="0">
                          <a:effectLst/>
                          <a:latin typeface="Montserrat" panose="00000500000000000000" pitchFamily="2" charset="-52"/>
                        </a:rPr>
                        <a:t>- проведение диагностики по выявлению лидерских, организаторских и </a:t>
                      </a:r>
                      <a:endParaRPr lang="ru-RU" sz="1050" b="0" dirty="0">
                        <a:effectLst/>
                        <a:latin typeface="Montserrat" panose="00000500000000000000" pitchFamily="2" charset="-52"/>
                      </a:endParaRPr>
                    </a:p>
                    <a:p>
                      <a:r>
                        <a:rPr lang="ru-RU" sz="1100" b="0" dirty="0">
                          <a:effectLst/>
                          <a:latin typeface="Montserrat" panose="00000500000000000000" pitchFamily="2" charset="-52"/>
                        </a:rPr>
                        <a:t>творческих способностей </a:t>
                      </a:r>
                      <a:endParaRPr lang="ru-RU" sz="1050" b="0" dirty="0">
                        <a:effectLst/>
                        <a:latin typeface="Montserrat" panose="00000500000000000000" pitchFamily="2" charset="-52"/>
                      </a:endParaRPr>
                    </a:p>
                    <a:p>
                      <a:r>
                        <a:rPr lang="ru-RU" sz="1100" b="0" dirty="0">
                          <a:effectLst/>
                          <a:latin typeface="Montserrat" panose="00000500000000000000" pitchFamily="2" charset="-52"/>
                        </a:rPr>
                        <a:t>- запуск программы </a:t>
                      </a:r>
                      <a:endParaRPr lang="ru-RU" sz="1050" b="0" dirty="0">
                        <a:effectLst/>
                        <a:latin typeface="Montserrat" panose="00000500000000000000" pitchFamily="2" charset="-52"/>
                      </a:endParaRPr>
                    </a:p>
                    <a:p>
                      <a:r>
                        <a:rPr lang="ru-RU" sz="1100" b="0" dirty="0">
                          <a:effectLst/>
                          <a:latin typeface="Montserrat" panose="00000500000000000000" pitchFamily="2" charset="-52"/>
                        </a:rPr>
                        <a:t>- знакомство с режимом работы лагеря и его правилами </a:t>
                      </a:r>
                      <a:endParaRPr lang="ru-RU" sz="1050" b="0" dirty="0">
                        <a:effectLst/>
                        <a:latin typeface="Montserrat" panose="00000500000000000000" pitchFamily="2" charset="-52"/>
                      </a:endParaRPr>
                    </a:p>
                    <a:p>
                      <a:r>
                        <a:rPr lang="ru-RU" sz="1100" b="0" dirty="0">
                          <a:effectLst/>
                          <a:latin typeface="Montserrat" panose="00000500000000000000" pitchFamily="2" charset="-52"/>
                        </a:rPr>
                        <a:t>- методическая работа с воспитателями </a:t>
                      </a:r>
                      <a:endParaRPr lang="ru-RU" sz="1050" b="0" dirty="0">
                        <a:effectLst/>
                        <a:latin typeface="Montserrat" panose="000005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81" marR="31081" marT="0" marB="0"/>
                </a:tc>
                <a:extLst>
                  <a:ext uri="{0D108BD9-81ED-4DB2-BD59-A6C34878D82A}">
                    <a16:rowId xmlns:a16="http://schemas.microsoft.com/office/drawing/2014/main" val="711718781"/>
                  </a:ext>
                </a:extLst>
              </a:tr>
              <a:tr h="966964"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effectLst/>
                          <a:latin typeface="Montserrat" panose="00000500000000000000" pitchFamily="2" charset="-52"/>
                        </a:rPr>
                        <a:t>III</a:t>
                      </a:r>
                      <a:endParaRPr lang="ru-RU" sz="1050" b="0">
                        <a:effectLst/>
                        <a:latin typeface="Montserrat" panose="000005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81" marR="3108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>
                          <a:effectLst/>
                          <a:latin typeface="Montserrat" panose="00000500000000000000" pitchFamily="2" charset="-52"/>
                        </a:rPr>
                        <a:t>Содержательно-деятельностный</a:t>
                      </a:r>
                      <a:endParaRPr lang="ru-RU" sz="1050" b="0">
                        <a:effectLst/>
                        <a:latin typeface="Montserrat" panose="000005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81" marR="3108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effectLst/>
                          <a:latin typeface="Montserrat" panose="00000500000000000000" pitchFamily="2" charset="-52"/>
                        </a:rPr>
                        <a:t>29.05.2023-16.06.2023</a:t>
                      </a:r>
                      <a:endParaRPr lang="ru-RU" sz="1050" b="0" dirty="0">
                        <a:effectLst/>
                        <a:latin typeface="Montserrat" panose="000005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81" marR="31081" marT="0" marB="0"/>
                </a:tc>
                <a:tc>
                  <a:txBody>
                    <a:bodyPr/>
                    <a:lstStyle/>
                    <a:p>
                      <a:r>
                        <a:rPr lang="ru-RU" sz="1100" b="0" dirty="0">
                          <a:effectLst/>
                          <a:latin typeface="Montserrat" panose="00000500000000000000" pitchFamily="2" charset="-52"/>
                        </a:rPr>
                        <a:t>- реализация основной идеи смены </a:t>
                      </a:r>
                      <a:endParaRPr lang="ru-RU" sz="1050" b="0" dirty="0">
                        <a:effectLst/>
                        <a:latin typeface="Montserrat" panose="00000500000000000000" pitchFamily="2" charset="-52"/>
                      </a:endParaRPr>
                    </a:p>
                    <a:p>
                      <a:r>
                        <a:rPr lang="ru-RU" sz="1100" b="0" dirty="0">
                          <a:effectLst/>
                          <a:latin typeface="Montserrat" panose="00000500000000000000" pitchFamily="2" charset="-52"/>
                        </a:rPr>
                        <a:t>- вовлечение детей в различные виды коллективно-творческих дел </a:t>
                      </a:r>
                      <a:endParaRPr lang="ru-RU" sz="1050" b="0" dirty="0">
                        <a:effectLst/>
                        <a:latin typeface="Montserrat" panose="00000500000000000000" pitchFamily="2" charset="-52"/>
                      </a:endParaRPr>
                    </a:p>
                    <a:p>
                      <a:r>
                        <a:rPr lang="ru-RU" sz="1100" b="0" dirty="0">
                          <a:effectLst/>
                          <a:latin typeface="Montserrat" panose="00000500000000000000" pitchFamily="2" charset="-52"/>
                        </a:rPr>
                        <a:t>- спортивно-оздоровительные мероприятия </a:t>
                      </a:r>
                      <a:endParaRPr lang="ru-RU" sz="1050" b="0" dirty="0">
                        <a:effectLst/>
                        <a:latin typeface="Montserrat" panose="00000500000000000000" pitchFamily="2" charset="-52"/>
                      </a:endParaRPr>
                    </a:p>
                    <a:p>
                      <a:r>
                        <a:rPr lang="ru-RU" sz="1100" b="0" dirty="0">
                          <a:effectLst/>
                          <a:latin typeface="Montserrat" panose="00000500000000000000" pitchFamily="2" charset="-52"/>
                        </a:rPr>
                        <a:t>- познавательные мероприятия </a:t>
                      </a:r>
                      <a:endParaRPr lang="ru-RU" sz="1050" b="0" dirty="0">
                        <a:effectLst/>
                        <a:latin typeface="Montserrat" panose="00000500000000000000" pitchFamily="2" charset="-52"/>
                      </a:endParaRPr>
                    </a:p>
                    <a:p>
                      <a:r>
                        <a:rPr lang="ru-RU" sz="1100" b="0" dirty="0">
                          <a:effectLst/>
                          <a:latin typeface="Montserrat" panose="00000500000000000000" pitchFamily="2" charset="-52"/>
                        </a:rPr>
                        <a:t>- творческие мероприятия </a:t>
                      </a:r>
                      <a:endParaRPr lang="ru-RU" sz="1050" b="0" dirty="0">
                        <a:effectLst/>
                        <a:latin typeface="Montserrat" panose="00000500000000000000" pitchFamily="2" charset="-52"/>
                      </a:endParaRPr>
                    </a:p>
                    <a:p>
                      <a:r>
                        <a:rPr lang="ru-RU" sz="1100" b="0" dirty="0">
                          <a:effectLst/>
                          <a:latin typeface="Montserrat" panose="00000500000000000000" pitchFamily="2" charset="-52"/>
                        </a:rPr>
                        <a:t>- трудовые акции </a:t>
                      </a:r>
                      <a:endParaRPr lang="ru-RU" sz="1050" b="0" dirty="0">
                        <a:effectLst/>
                        <a:latin typeface="Montserrat" panose="00000500000000000000" pitchFamily="2" charset="-52"/>
                      </a:endParaRPr>
                    </a:p>
                    <a:p>
                      <a:r>
                        <a:rPr lang="ru-RU" sz="1100" b="0" dirty="0">
                          <a:effectLst/>
                          <a:latin typeface="Montserrat" panose="00000500000000000000" pitchFamily="2" charset="-52"/>
                        </a:rPr>
                        <a:t>- профилактические </a:t>
                      </a:r>
                      <a:endParaRPr lang="ru-RU" sz="1050" b="0" dirty="0">
                        <a:effectLst/>
                        <a:latin typeface="Montserrat" panose="00000500000000000000" pitchFamily="2" charset="-52"/>
                      </a:endParaRPr>
                    </a:p>
                    <a:p>
                      <a:r>
                        <a:rPr lang="ru-RU" sz="1100" b="0" dirty="0">
                          <a:effectLst/>
                          <a:latin typeface="Montserrat" panose="00000500000000000000" pitchFamily="2" charset="-52"/>
                        </a:rPr>
                        <a:t>- экскурсии</a:t>
                      </a:r>
                      <a:endParaRPr lang="ru-RU" sz="1050" b="0" dirty="0">
                        <a:effectLst/>
                        <a:latin typeface="Montserrat" panose="000005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81" marR="31081" marT="0" marB="0"/>
                </a:tc>
                <a:extLst>
                  <a:ext uri="{0D108BD9-81ED-4DB2-BD59-A6C34878D82A}">
                    <a16:rowId xmlns:a16="http://schemas.microsoft.com/office/drawing/2014/main" val="2725267195"/>
                  </a:ext>
                </a:extLst>
              </a:tr>
              <a:tr h="580178"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effectLst/>
                          <a:latin typeface="Montserrat" panose="00000500000000000000" pitchFamily="2" charset="-52"/>
                        </a:rPr>
                        <a:t>IV</a:t>
                      </a:r>
                      <a:endParaRPr lang="ru-RU" sz="1050" b="0">
                        <a:effectLst/>
                        <a:latin typeface="Montserrat" panose="000005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81" marR="3108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>
                          <a:effectLst/>
                          <a:latin typeface="Montserrat" panose="00000500000000000000" pitchFamily="2" charset="-52"/>
                        </a:rPr>
                        <a:t>Контрольно-аналитический</a:t>
                      </a:r>
                      <a:endParaRPr lang="ru-RU" sz="1050" b="0">
                        <a:effectLst/>
                        <a:latin typeface="Montserrat" panose="000005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81" marR="3108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effectLst/>
                          <a:latin typeface="Montserrat" panose="00000500000000000000" pitchFamily="2" charset="-52"/>
                        </a:rPr>
                        <a:t>16.06.2023</a:t>
                      </a:r>
                      <a:endParaRPr lang="ru-RU" sz="1050" b="0" dirty="0">
                        <a:effectLst/>
                        <a:latin typeface="Montserrat" panose="000005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81" marR="31081" marT="0" marB="0"/>
                </a:tc>
                <a:tc>
                  <a:txBody>
                    <a:bodyPr/>
                    <a:lstStyle/>
                    <a:p>
                      <a:r>
                        <a:rPr lang="ru-RU" sz="1100" b="0" dirty="0">
                          <a:effectLst/>
                          <a:latin typeface="Montserrat" panose="00000500000000000000" pitchFamily="2" charset="-52"/>
                        </a:rPr>
                        <a:t>- закрытие смены </a:t>
                      </a:r>
                      <a:endParaRPr lang="ru-RU" sz="1050" b="0" dirty="0">
                        <a:effectLst/>
                        <a:latin typeface="Montserrat" panose="00000500000000000000" pitchFamily="2" charset="-52"/>
                      </a:endParaRPr>
                    </a:p>
                    <a:p>
                      <a:r>
                        <a:rPr lang="ru-RU" sz="1100" b="0" dirty="0">
                          <a:effectLst/>
                          <a:latin typeface="Montserrat" panose="00000500000000000000" pitchFamily="2" charset="-52"/>
                        </a:rPr>
                        <a:t>- обобщение итогов деятельности </a:t>
                      </a:r>
                      <a:endParaRPr lang="ru-RU" sz="1050" b="0" dirty="0">
                        <a:effectLst/>
                        <a:latin typeface="Montserrat" panose="00000500000000000000" pitchFamily="2" charset="-52"/>
                      </a:endParaRPr>
                    </a:p>
                    <a:p>
                      <a:r>
                        <a:rPr lang="ru-RU" sz="1100" b="0" dirty="0">
                          <a:effectLst/>
                          <a:latin typeface="Montserrat" panose="00000500000000000000" pitchFamily="2" charset="-52"/>
                        </a:rPr>
                        <a:t>- сбор отчетного материала </a:t>
                      </a:r>
                      <a:endParaRPr lang="ru-RU" sz="1050" b="0" dirty="0">
                        <a:effectLst/>
                        <a:latin typeface="Montserrat" panose="00000500000000000000" pitchFamily="2" charset="-52"/>
                      </a:endParaRPr>
                    </a:p>
                    <a:p>
                      <a:r>
                        <a:rPr lang="ru-RU" sz="1100" b="0" dirty="0">
                          <a:effectLst/>
                          <a:latin typeface="Montserrat" panose="00000500000000000000" pitchFamily="2" charset="-52"/>
                        </a:rPr>
                        <a:t>- размещение информации на официальном сайте школы, сети ВКонтакте </a:t>
                      </a:r>
                      <a:endParaRPr lang="ru-RU" sz="1050" b="0" dirty="0">
                        <a:effectLst/>
                        <a:latin typeface="Montserrat" panose="000005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81" marR="31081" marT="0" marB="0"/>
                </a:tc>
                <a:extLst>
                  <a:ext uri="{0D108BD9-81ED-4DB2-BD59-A6C34878D82A}">
                    <a16:rowId xmlns:a16="http://schemas.microsoft.com/office/drawing/2014/main" val="11811730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9818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E8C21-6894-4B07-8491-958009706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36094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latin typeface="Montserrat Medium" panose="00000600000000000000" pitchFamily="2" charset="-52"/>
              </a:rPr>
              <a:t>Треки смены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455A2B1-C284-47D4-BEFC-AEA2178470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189670"/>
              </p:ext>
            </p:extLst>
          </p:nvPr>
        </p:nvGraphicFramePr>
        <p:xfrm>
          <a:off x="369455" y="665017"/>
          <a:ext cx="10384982" cy="64372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30252">
                  <a:extLst>
                    <a:ext uri="{9D8B030D-6E8A-4147-A177-3AD203B41FA5}">
                      <a16:colId xmlns:a16="http://schemas.microsoft.com/office/drawing/2014/main" val="1854578002"/>
                    </a:ext>
                  </a:extLst>
                </a:gridCol>
                <a:gridCol w="2107855">
                  <a:extLst>
                    <a:ext uri="{9D8B030D-6E8A-4147-A177-3AD203B41FA5}">
                      <a16:colId xmlns:a16="http://schemas.microsoft.com/office/drawing/2014/main" val="2325053480"/>
                    </a:ext>
                  </a:extLst>
                </a:gridCol>
                <a:gridCol w="2446875">
                  <a:extLst>
                    <a:ext uri="{9D8B030D-6E8A-4147-A177-3AD203B41FA5}">
                      <a16:colId xmlns:a16="http://schemas.microsoft.com/office/drawing/2014/main" val="1348558421"/>
                    </a:ext>
                  </a:extLst>
                </a:gridCol>
              </a:tblGrid>
              <a:tr h="202715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Montserrat" panose="00000500000000000000" pitchFamily="2" charset="-52"/>
                        </a:rPr>
                        <a:t>Трек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32" marR="235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Montserrat" panose="00000500000000000000" pitchFamily="2" charset="-52"/>
                        </a:rPr>
                        <a:t>Вид деятельности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32" marR="235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Montserrat" panose="00000500000000000000" pitchFamily="2" charset="-52"/>
                        </a:rPr>
                        <a:t>Формы работы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32" marR="23532" marT="0" marB="0"/>
                </a:tc>
                <a:extLst>
                  <a:ext uri="{0D108BD9-81ED-4DB2-BD59-A6C34878D82A}">
                    <a16:rowId xmlns:a16="http://schemas.microsoft.com/office/drawing/2014/main" val="512741532"/>
                  </a:ext>
                </a:extLst>
              </a:tr>
              <a:tr h="652418">
                <a:tc>
                  <a:txBody>
                    <a:bodyPr/>
                    <a:lstStyle/>
                    <a:p>
                      <a:r>
                        <a:rPr lang="ru-RU" sz="1200" b="0" dirty="0">
                          <a:effectLst/>
                          <a:latin typeface="Montserrat" panose="00000500000000000000" pitchFamily="2" charset="-52"/>
                        </a:rPr>
                        <a:t>Орленок – Лидер</a:t>
                      </a:r>
                    </a:p>
                    <a:p>
                      <a:pPr marL="179705" indent="133350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effectLst/>
                          <a:latin typeface="Montserrat" panose="00000500000000000000" pitchFamily="2" charset="-52"/>
                        </a:rPr>
                        <a:t>Цель: приобщение детей к полезным видам практической деятельности.</a:t>
                      </a:r>
                    </a:p>
                  </a:txBody>
                  <a:tcPr marL="23532" marR="23532" marT="0" marB="0"/>
                </a:tc>
                <a:tc>
                  <a:txBody>
                    <a:bodyPr/>
                    <a:lstStyle/>
                    <a:p>
                      <a:r>
                        <a:rPr lang="ru-RU" sz="1200" b="0" dirty="0">
                          <a:effectLst/>
                          <a:latin typeface="Montserrat" panose="00000500000000000000" pitchFamily="2" charset="-52"/>
                        </a:rPr>
                        <a:t>Социально-значимая деятельность</a:t>
                      </a:r>
                      <a:endParaRPr lang="ru-RU" sz="1200" b="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32" marR="23532" marT="0" marB="0"/>
                </a:tc>
                <a:tc>
                  <a:txBody>
                    <a:bodyPr/>
                    <a:lstStyle/>
                    <a:p>
                      <a:r>
                        <a:rPr lang="ru-RU" sz="1200" b="0" dirty="0">
                          <a:effectLst/>
                          <a:latin typeface="Montserrat" panose="00000500000000000000" pitchFamily="2" charset="-52"/>
                        </a:rPr>
                        <a:t>КТД</a:t>
                      </a:r>
                      <a:endParaRPr lang="ru-RU" sz="1200" b="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32" marR="23532" marT="0" marB="0"/>
                </a:tc>
                <a:extLst>
                  <a:ext uri="{0D108BD9-81ED-4DB2-BD59-A6C34878D82A}">
                    <a16:rowId xmlns:a16="http://schemas.microsoft.com/office/drawing/2014/main" val="3999966733"/>
                  </a:ext>
                </a:extLst>
              </a:tr>
              <a:tr h="1027834">
                <a:tc>
                  <a:txBody>
                    <a:bodyPr/>
                    <a:lstStyle/>
                    <a:p>
                      <a:r>
                        <a:rPr lang="ru-RU" sz="1200" b="0" dirty="0">
                          <a:effectLst/>
                          <a:latin typeface="Montserrat" panose="00000500000000000000" pitchFamily="2" charset="-52"/>
                        </a:rPr>
                        <a:t>Орленок – Хранитель исторической памяти</a:t>
                      </a:r>
                    </a:p>
                    <a:p>
                      <a:pPr marL="179705" indent="133350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effectLst/>
                          <a:latin typeface="Montserrat" panose="00000500000000000000" pitchFamily="2" charset="-52"/>
                        </a:rPr>
                        <a:t>Цель: повышение уровня исторических и правовых знаний детей через вовлечение их в познавательно-игровую деятельность.</a:t>
                      </a:r>
                    </a:p>
                  </a:txBody>
                  <a:tcPr marL="23532" marR="23532" marT="0" marB="0"/>
                </a:tc>
                <a:tc>
                  <a:txBody>
                    <a:bodyPr/>
                    <a:lstStyle/>
                    <a:p>
                      <a:r>
                        <a:rPr lang="ru-RU" sz="1200" b="0" dirty="0">
                          <a:effectLst/>
                          <a:latin typeface="Montserrat" panose="00000500000000000000" pitchFamily="2" charset="-52"/>
                        </a:rPr>
                        <a:t>Исследовательская деятельность</a:t>
                      </a:r>
                      <a:endParaRPr lang="ru-RU" sz="1200" b="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32" marR="23532" marT="0" marB="0"/>
                </a:tc>
                <a:tc>
                  <a:txBody>
                    <a:bodyPr/>
                    <a:lstStyle/>
                    <a:p>
                      <a:r>
                        <a:rPr lang="ru-RU" sz="1200" b="0" dirty="0">
                          <a:effectLst/>
                          <a:latin typeface="Montserrat" panose="00000500000000000000" pitchFamily="2" charset="-52"/>
                        </a:rPr>
                        <a:t>экскурсии</a:t>
                      </a:r>
                      <a:endParaRPr lang="ru-RU" sz="1200" b="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32" marR="23532" marT="0" marB="0"/>
                </a:tc>
                <a:extLst>
                  <a:ext uri="{0D108BD9-81ED-4DB2-BD59-A6C34878D82A}">
                    <a16:rowId xmlns:a16="http://schemas.microsoft.com/office/drawing/2014/main" val="298645721"/>
                  </a:ext>
                </a:extLst>
              </a:tr>
              <a:tr h="819502">
                <a:tc>
                  <a:txBody>
                    <a:bodyPr/>
                    <a:lstStyle/>
                    <a:p>
                      <a:r>
                        <a:rPr lang="ru-RU" sz="1200" b="0" dirty="0">
                          <a:effectLst/>
                          <a:latin typeface="Montserrat" panose="00000500000000000000" pitchFamily="2" charset="-52"/>
                        </a:rPr>
                        <a:t>Орленок – Мастер</a:t>
                      </a:r>
                    </a:p>
                    <a:p>
                      <a:pPr marL="179705" indent="133350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effectLst/>
                          <a:latin typeface="Montserrat" panose="00000500000000000000" pitchFamily="2" charset="-52"/>
                        </a:rPr>
                        <a:t>Цель: приобщение детей к полезным видам практической деятельности, развитие творческих талантов детей. </a:t>
                      </a:r>
                    </a:p>
                  </a:txBody>
                  <a:tcPr marL="23532" marR="23532" marT="0" marB="0"/>
                </a:tc>
                <a:tc>
                  <a:txBody>
                    <a:bodyPr/>
                    <a:lstStyle/>
                    <a:p>
                      <a:r>
                        <a:rPr lang="ru-RU" sz="1200" b="0">
                          <a:effectLst/>
                          <a:latin typeface="Montserrat" panose="00000500000000000000" pitchFamily="2" charset="-52"/>
                        </a:rPr>
                        <a:t>Художественное творчество</a:t>
                      </a:r>
                      <a:endParaRPr lang="ru-RU" sz="1200" b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32" marR="23532" marT="0" marB="0"/>
                </a:tc>
                <a:tc>
                  <a:txBody>
                    <a:bodyPr/>
                    <a:lstStyle/>
                    <a:p>
                      <a:r>
                        <a:rPr lang="ru-RU" sz="1200" b="0" dirty="0">
                          <a:effectLst/>
                          <a:latin typeface="Montserrat" panose="00000500000000000000" pitchFamily="2" charset="-52"/>
                        </a:rPr>
                        <a:t>Мастер-классы</a:t>
                      </a:r>
                      <a:endParaRPr lang="ru-RU" sz="1200" b="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32" marR="23532" marT="0" marB="0"/>
                </a:tc>
                <a:extLst>
                  <a:ext uri="{0D108BD9-81ED-4DB2-BD59-A6C34878D82A}">
                    <a16:rowId xmlns:a16="http://schemas.microsoft.com/office/drawing/2014/main" val="634024230"/>
                  </a:ext>
                </a:extLst>
              </a:tr>
              <a:tr h="1694252">
                <a:tc>
                  <a:txBody>
                    <a:bodyPr/>
                    <a:lstStyle/>
                    <a:p>
                      <a:r>
                        <a:rPr lang="ru-RU" sz="1200" b="0" dirty="0">
                          <a:effectLst/>
                          <a:latin typeface="Montserrat" panose="00000500000000000000" pitchFamily="2" charset="-52"/>
                        </a:rPr>
                        <a:t>Орленок – Спортсмен</a:t>
                      </a:r>
                    </a:p>
                    <a:p>
                      <a:pPr marL="179705" indent="133350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effectLst/>
                          <a:latin typeface="Montserrat" panose="00000500000000000000" pitchFamily="2" charset="-52"/>
                        </a:rPr>
                        <a:t>Цель: формирование устойчивой потребности детей в ЗОЖ и негативного  отношению к вредным привычках, укрепление здоровья детей через вовлечение их в активную деятельность и соблюдение норм гигиены</a:t>
                      </a:r>
                    </a:p>
                  </a:txBody>
                  <a:tcPr marL="23532" marR="23532" marT="0" marB="0"/>
                </a:tc>
                <a:tc>
                  <a:txBody>
                    <a:bodyPr/>
                    <a:lstStyle/>
                    <a:p>
                      <a:r>
                        <a:rPr lang="ru-RU" sz="1200" b="0" dirty="0">
                          <a:effectLst/>
                          <a:latin typeface="Montserrat" panose="00000500000000000000" pitchFamily="2" charset="-52"/>
                        </a:rPr>
                        <a:t>Спортивно-оздоровительная деятельность</a:t>
                      </a:r>
                      <a:endParaRPr lang="ru-RU" sz="1200" b="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32" marR="23532" marT="0" marB="0"/>
                </a:tc>
                <a:tc>
                  <a:txBody>
                    <a:bodyPr/>
                    <a:lstStyle/>
                    <a:p>
                      <a:pPr marL="45720" indent="133350"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160020" algn="l"/>
                        </a:tabLst>
                      </a:pPr>
                      <a:r>
                        <a:rPr lang="ru-RU" sz="1200" b="0" spc="-10" dirty="0">
                          <a:effectLst/>
                          <a:latin typeface="Montserrat" panose="00000500000000000000" pitchFamily="2" charset="-52"/>
                        </a:rPr>
                        <a:t>Проведение агитационной работы, выпуск газет и плакатов, акции, КТД, спортивные секции, утренняя зарядка, витаминизация, спортивные мероприятия</a:t>
                      </a:r>
                      <a:endParaRPr lang="ru-RU" sz="1200" b="0" dirty="0"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23532" marR="23532" marT="0" marB="0"/>
                </a:tc>
                <a:extLst>
                  <a:ext uri="{0D108BD9-81ED-4DB2-BD59-A6C34878D82A}">
                    <a16:rowId xmlns:a16="http://schemas.microsoft.com/office/drawing/2014/main" val="1044462299"/>
                  </a:ext>
                </a:extLst>
              </a:tr>
              <a:tr h="824289">
                <a:tc>
                  <a:txBody>
                    <a:bodyPr/>
                    <a:lstStyle/>
                    <a:p>
                      <a:r>
                        <a:rPr lang="ru-RU" sz="1200" b="0" dirty="0">
                          <a:effectLst/>
                          <a:latin typeface="Montserrat" panose="00000500000000000000" pitchFamily="2" charset="-52"/>
                        </a:rPr>
                        <a:t>Орленок – Доброволец</a:t>
                      </a:r>
                    </a:p>
                    <a:p>
                      <a:pPr marL="179705" indent="133350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effectLst/>
                          <a:latin typeface="Montserrat" panose="00000500000000000000" pitchFamily="2" charset="-52"/>
                        </a:rPr>
                        <a:t>Цель: приобщение детей к полезным видам практической деятельности.</a:t>
                      </a:r>
                    </a:p>
                  </a:txBody>
                  <a:tcPr marL="23532" marR="23532" marT="0" marB="0"/>
                </a:tc>
                <a:tc>
                  <a:txBody>
                    <a:bodyPr/>
                    <a:lstStyle/>
                    <a:p>
                      <a:r>
                        <a:rPr lang="ru-RU" sz="1200" b="0">
                          <a:effectLst/>
                          <a:latin typeface="Montserrat" panose="00000500000000000000" pitchFamily="2" charset="-52"/>
                        </a:rPr>
                        <a:t>Социально-значимая деятельность</a:t>
                      </a:r>
                      <a:endParaRPr lang="ru-RU" sz="1200" b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32" marR="23532" marT="0" marB="0"/>
                </a:tc>
                <a:tc>
                  <a:txBody>
                    <a:bodyPr/>
                    <a:lstStyle/>
                    <a:p>
                      <a:r>
                        <a:rPr lang="ru-RU" sz="1200" b="0" dirty="0">
                          <a:effectLst/>
                          <a:latin typeface="Montserrat" panose="00000500000000000000" pitchFamily="2" charset="-52"/>
                        </a:rPr>
                        <a:t>КТД</a:t>
                      </a:r>
                      <a:endParaRPr lang="ru-RU" sz="1200" b="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32" marR="23532" marT="0" marB="0"/>
                </a:tc>
                <a:extLst>
                  <a:ext uri="{0D108BD9-81ED-4DB2-BD59-A6C34878D82A}">
                    <a16:rowId xmlns:a16="http://schemas.microsoft.com/office/drawing/2014/main" val="2702114111"/>
                  </a:ext>
                </a:extLst>
              </a:tr>
              <a:tr h="608144">
                <a:tc>
                  <a:txBody>
                    <a:bodyPr/>
                    <a:lstStyle/>
                    <a:p>
                      <a:r>
                        <a:rPr lang="ru-RU" sz="1200" b="0">
                          <a:effectLst/>
                          <a:latin typeface="Montserrat" panose="00000500000000000000" pitchFamily="2" charset="-52"/>
                        </a:rPr>
                        <a:t>Орленок – Эколог</a:t>
                      </a:r>
                    </a:p>
                    <a:p>
                      <a:r>
                        <a:rPr lang="ru-RU" sz="1200" b="0">
                          <a:effectLst/>
                          <a:latin typeface="Montserrat" panose="00000500000000000000" pitchFamily="2" charset="-52"/>
                        </a:rPr>
                        <a:t>Цель: развитие интеллектуальных знаний детей, их познавательной активности</a:t>
                      </a:r>
                      <a:endParaRPr lang="ru-RU" sz="1200" b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32" marR="23532" marT="0" marB="0"/>
                </a:tc>
                <a:tc>
                  <a:txBody>
                    <a:bodyPr/>
                    <a:lstStyle/>
                    <a:p>
                      <a:r>
                        <a:rPr lang="ru-RU" sz="1200" b="0">
                          <a:effectLst/>
                          <a:latin typeface="Montserrat" panose="00000500000000000000" pitchFamily="2" charset="-52"/>
                        </a:rPr>
                        <a:t>Познавательная деятельность</a:t>
                      </a:r>
                      <a:endParaRPr lang="ru-RU" sz="1200" b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32" marR="23532" marT="0" marB="0"/>
                </a:tc>
                <a:tc>
                  <a:txBody>
                    <a:bodyPr/>
                    <a:lstStyle/>
                    <a:p>
                      <a:r>
                        <a:rPr lang="ru-RU" sz="1200" b="0">
                          <a:effectLst/>
                          <a:latin typeface="Montserrat" panose="00000500000000000000" pitchFamily="2" charset="-52"/>
                        </a:rPr>
                        <a:t>Акции</a:t>
                      </a:r>
                      <a:endParaRPr lang="ru-RU" sz="1200" b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32" marR="23532" marT="0" marB="0"/>
                </a:tc>
                <a:extLst>
                  <a:ext uri="{0D108BD9-81ED-4DB2-BD59-A6C34878D82A}">
                    <a16:rowId xmlns:a16="http://schemas.microsoft.com/office/drawing/2014/main" val="2378095690"/>
                  </a:ext>
                </a:extLst>
              </a:tr>
              <a:tr h="608144">
                <a:tc>
                  <a:txBody>
                    <a:bodyPr/>
                    <a:lstStyle/>
                    <a:p>
                      <a:r>
                        <a:rPr lang="ru-RU" sz="1200" b="0">
                          <a:effectLst/>
                          <a:latin typeface="Montserrat" panose="00000500000000000000" pitchFamily="2" charset="-52"/>
                        </a:rPr>
                        <a:t>Орленок – Эрудит</a:t>
                      </a:r>
                    </a:p>
                    <a:p>
                      <a:r>
                        <a:rPr lang="ru-RU" sz="1200" b="0">
                          <a:effectLst/>
                          <a:latin typeface="Montserrat" panose="00000500000000000000" pitchFamily="2" charset="-52"/>
                        </a:rPr>
                        <a:t>Цель: развитие интеллектуальных знаний детей, их познавательной активности</a:t>
                      </a:r>
                      <a:endParaRPr lang="ru-RU" sz="1200" b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32" marR="23532" marT="0" marB="0"/>
                </a:tc>
                <a:tc>
                  <a:txBody>
                    <a:bodyPr/>
                    <a:lstStyle/>
                    <a:p>
                      <a:r>
                        <a:rPr lang="ru-RU" sz="1200" b="0" dirty="0">
                          <a:effectLst/>
                          <a:latin typeface="Montserrat" panose="00000500000000000000" pitchFamily="2" charset="-52"/>
                        </a:rPr>
                        <a:t>Познавательная деятельность</a:t>
                      </a:r>
                      <a:endParaRPr lang="ru-RU" sz="1200" b="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32" marR="23532" marT="0" marB="0"/>
                </a:tc>
                <a:tc>
                  <a:txBody>
                    <a:bodyPr/>
                    <a:lstStyle/>
                    <a:p>
                      <a:r>
                        <a:rPr lang="ru-RU" sz="1200" b="0" dirty="0">
                          <a:effectLst/>
                          <a:latin typeface="Montserrat" panose="00000500000000000000" pitchFamily="2" charset="-52"/>
                        </a:rPr>
                        <a:t>Брейн-ринги, </a:t>
                      </a:r>
                      <a:r>
                        <a:rPr lang="ru-RU" sz="1200" b="0" dirty="0" err="1">
                          <a:effectLst/>
                          <a:latin typeface="Montserrat" panose="00000500000000000000" pitchFamily="2" charset="-52"/>
                        </a:rPr>
                        <a:t>квизы</a:t>
                      </a:r>
                      <a:r>
                        <a:rPr lang="ru-RU" sz="1200" b="0" dirty="0">
                          <a:effectLst/>
                          <a:latin typeface="Montserrat" panose="00000500000000000000" pitchFamily="2" charset="-52"/>
                        </a:rPr>
                        <a:t>, викторины и </a:t>
                      </a:r>
                      <a:r>
                        <a:rPr lang="ru-RU" sz="1200" b="0" dirty="0" err="1">
                          <a:effectLst/>
                          <a:latin typeface="Montserrat" panose="00000500000000000000" pitchFamily="2" charset="-52"/>
                        </a:rPr>
                        <a:t>тд</a:t>
                      </a:r>
                      <a:endParaRPr lang="ru-RU" sz="1200" b="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32" marR="23532" marT="0" marB="0"/>
                </a:tc>
                <a:extLst>
                  <a:ext uri="{0D108BD9-81ED-4DB2-BD59-A6C34878D82A}">
                    <a16:rowId xmlns:a16="http://schemas.microsoft.com/office/drawing/2014/main" val="3129341493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398901-9A56-42E4-92F4-933D157A19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886" y="542469"/>
            <a:ext cx="693177" cy="9940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D5486B-118B-4103-8BCE-AD79FFA5E2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188" y="1502590"/>
            <a:ext cx="752186" cy="9217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A4703F-AA57-495E-978C-BE99CE581E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146" y="2434554"/>
            <a:ext cx="964619" cy="8969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2AD62A8-541A-4EBB-A8BE-AAE244B5A7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13" y="3429000"/>
            <a:ext cx="870764" cy="1060060"/>
          </a:xfrm>
          <a:prstGeom prst="rect">
            <a:avLst/>
          </a:prstGeom>
        </p:spPr>
      </p:pic>
      <p:pic>
        <p:nvPicPr>
          <p:cNvPr id="11" name="Объект 3">
            <a:extLst>
              <a:ext uri="{FF2B5EF4-FFF2-40B4-BE49-F238E27FC236}">
                <a16:creationId xmlns:a16="http://schemas.microsoft.com/office/drawing/2014/main" id="{1394EB92-B9BD-45DB-9D7C-50254D5FB6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146" y="4586579"/>
            <a:ext cx="718580" cy="875512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37D1F72-ACFB-4B5D-9318-929848F22E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13" y="5505883"/>
            <a:ext cx="750610" cy="66685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9494439-E32B-480A-B8BA-17DB0DFA11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968" y="6148315"/>
            <a:ext cx="730546" cy="66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50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E8C21-6894-4B07-8491-958009706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Montserrat Medium" panose="00000600000000000000" pitchFamily="2" charset="-52"/>
              </a:rPr>
              <a:t>Пёрышки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853739-2EC6-4B94-901C-54A2D889A9B0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>
                <a:latin typeface="Montserrat" panose="00000500000000000000" pitchFamily="2" charset="-52"/>
              </a:rPr>
              <a:t>За участие в мероприятиях отряды искателей получают определенные отличительные знаки – пёрышки, тем самым делая своего Орлёнка сильнее. Знаки являются своего рода «валютой» в лагере, поэтому для того, чтобы их копить, каждому отряду искателей нужен свой птенчик. На крыльях птенчика накапливаются перышки и тот взлетает выше: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B0F0"/>
                </a:solidFill>
                <a:latin typeface="Montserrat" panose="00000500000000000000" pitchFamily="2" charset="-52"/>
              </a:rPr>
              <a:t>Голубые</a:t>
            </a:r>
            <a:r>
              <a:rPr lang="ru-RU" dirty="0">
                <a:latin typeface="Montserrat" panose="00000500000000000000" pitchFamily="2" charset="-52"/>
              </a:rPr>
              <a:t> – за добрые поступки;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B050"/>
                </a:solidFill>
                <a:latin typeface="Montserrat" panose="00000500000000000000" pitchFamily="2" charset="-52"/>
              </a:rPr>
              <a:t>Зелёные</a:t>
            </a:r>
            <a:r>
              <a:rPr lang="ru-RU" dirty="0">
                <a:latin typeface="Montserrat" panose="00000500000000000000" pitchFamily="2" charset="-52"/>
              </a:rPr>
              <a:t> – за трудовые дела;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FF00"/>
                </a:solidFill>
                <a:highlight>
                  <a:srgbClr val="C0C0C0"/>
                </a:highlight>
                <a:latin typeface="Montserrat" panose="00000500000000000000" pitchFamily="2" charset="-52"/>
              </a:rPr>
              <a:t>Жёлтые</a:t>
            </a:r>
            <a:r>
              <a:rPr lang="ru-RU" dirty="0">
                <a:latin typeface="Montserrat" panose="00000500000000000000" pitchFamily="2" charset="-52"/>
              </a:rPr>
              <a:t> – за творческие дела;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C000"/>
                </a:solidFill>
                <a:latin typeface="Montserrat" panose="00000500000000000000" pitchFamily="2" charset="-52"/>
              </a:rPr>
              <a:t>Оранжевые </a:t>
            </a:r>
            <a:r>
              <a:rPr lang="ru-RU" dirty="0">
                <a:latin typeface="Montserrat" panose="00000500000000000000" pitchFamily="2" charset="-52"/>
              </a:rPr>
              <a:t>– за победы в конкурсах, эстафетах, викторинах  и т.д.</a:t>
            </a:r>
          </a:p>
          <a:p>
            <a:endParaRPr lang="ru-RU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33117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E8C21-6894-4B07-8491-958009706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Montserrat Medium" panose="00000600000000000000" pitchFamily="2" charset="-52"/>
              </a:rPr>
              <a:t>Система внешних контактов лагеря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253BEB81-9F62-46D7-BC31-8CA0449363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9FB51B1B-0CEB-441D-84D5-B4D0366409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4899276"/>
              </p:ext>
            </p:extLst>
          </p:nvPr>
        </p:nvGraphicFramePr>
        <p:xfrm>
          <a:off x="1895475" y="871537"/>
          <a:ext cx="8401050" cy="5114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06060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E8C21-6894-4B07-8491-958009706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455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Montserrat Medium" panose="00000600000000000000" pitchFamily="2" charset="-52"/>
              </a:rPr>
              <a:t>29 мая</a:t>
            </a:r>
            <a:br>
              <a:rPr lang="ru-RU" sz="2800" b="1" dirty="0">
                <a:latin typeface="Montserrat Medium" panose="00000600000000000000" pitchFamily="2" charset="-52"/>
              </a:rPr>
            </a:br>
            <a:r>
              <a:rPr lang="ru-RU" sz="2800" b="1" dirty="0">
                <a:latin typeface="Montserrat Medium" panose="00000600000000000000" pitchFamily="2" charset="-52"/>
              </a:rPr>
              <a:t>День 1</a:t>
            </a:r>
            <a:br>
              <a:rPr lang="ru-RU" sz="2800" b="1" dirty="0">
                <a:latin typeface="Montserrat Medium" panose="00000600000000000000" pitchFamily="2" charset="-52"/>
              </a:rPr>
            </a:br>
            <a:r>
              <a:rPr lang="ru-RU" sz="2800" b="1" dirty="0">
                <a:latin typeface="Montserrat Medium" panose="00000600000000000000" pitchFamily="2" charset="-52"/>
              </a:rPr>
              <a:t>Здравствуй, лагерь</a:t>
            </a:r>
            <a:br>
              <a:rPr lang="ru-RU" sz="2800" b="1" dirty="0">
                <a:latin typeface="Montserrat Medium" panose="00000600000000000000" pitchFamily="2" charset="-52"/>
              </a:rPr>
            </a:br>
            <a:r>
              <a:rPr lang="ru-RU" sz="2800" b="1" dirty="0">
                <a:latin typeface="Montserrat Medium" panose="00000600000000000000" pitchFamily="2" charset="-52"/>
              </a:rPr>
              <a:t>Трек «Орлёнок-Лидер»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853739-2EC6-4B94-901C-54A2D889A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822" y="2388359"/>
            <a:ext cx="4438433" cy="3925082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>
                <a:latin typeface="Montserrat" panose="00000500000000000000" pitchFamily="2" charset="-52"/>
              </a:rPr>
              <a:t>	Состоялось торжественное открытие смены «Взлетая выше облаков» с поднятия флага!</a:t>
            </a:r>
          </a:p>
          <a:p>
            <a:pPr marL="0" indent="0">
              <a:buNone/>
            </a:pPr>
            <a:r>
              <a:rPr lang="ru-RU" dirty="0">
                <a:latin typeface="Montserrat" panose="00000500000000000000" pitchFamily="2" charset="-52"/>
              </a:rPr>
              <a:t>Посещение кинотеатра - фильм «Мой пёс Руни».</a:t>
            </a:r>
          </a:p>
          <a:p>
            <a:pPr marL="0" indent="0">
              <a:buNone/>
            </a:pPr>
            <a:r>
              <a:rPr lang="ru-RU" dirty="0">
                <a:latin typeface="Montserrat" panose="00000500000000000000" pitchFamily="2" charset="-52"/>
              </a:rPr>
              <a:t>Проведение инструктажей, формирование самоуправления отрядов.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365959-5EAE-4902-9928-DE8BDBD587A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26256" y="2388360"/>
            <a:ext cx="6977921" cy="39250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41DE6C-7F11-49C2-895F-8B36FEC402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942" y="544559"/>
            <a:ext cx="1109568" cy="15911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00221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E8C21-6894-4B07-8491-958009706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455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Montserrat Medium" panose="00000600000000000000" pitchFamily="2" charset="-52"/>
              </a:rPr>
              <a:t>29 мая</a:t>
            </a:r>
            <a:br>
              <a:rPr lang="ru-RU" sz="2800" b="1" dirty="0">
                <a:latin typeface="Montserrat Medium" panose="00000600000000000000" pitchFamily="2" charset="-52"/>
              </a:rPr>
            </a:br>
            <a:r>
              <a:rPr lang="ru-RU" sz="2800" b="1" dirty="0">
                <a:latin typeface="Montserrat Medium" panose="00000600000000000000" pitchFamily="2" charset="-52"/>
              </a:rPr>
              <a:t>День 2</a:t>
            </a:r>
            <a:br>
              <a:rPr lang="ru-RU" sz="2800" b="1" dirty="0">
                <a:latin typeface="Montserrat Medium" panose="00000600000000000000" pitchFamily="2" charset="-52"/>
              </a:rPr>
            </a:br>
            <a:r>
              <a:rPr lang="ru-RU" sz="2800" b="1" dirty="0">
                <a:latin typeface="Montserrat Medium" panose="00000600000000000000" pitchFamily="2" charset="-52"/>
              </a:rPr>
              <a:t>Прикладное творчество и народные ремесла</a:t>
            </a:r>
            <a:br>
              <a:rPr lang="ru-RU" sz="2800" b="1" dirty="0">
                <a:latin typeface="Montserrat Medium" panose="00000600000000000000" pitchFamily="2" charset="-52"/>
              </a:rPr>
            </a:br>
            <a:r>
              <a:rPr lang="ru-RU" sz="2800" b="1" dirty="0">
                <a:latin typeface="Montserrat Medium" panose="00000600000000000000" pitchFamily="2" charset="-52"/>
              </a:rPr>
              <a:t>Трек «Орлёнок-Мастер»</a:t>
            </a:r>
            <a:br>
              <a:rPr lang="ru-RU" sz="2800" b="1" dirty="0">
                <a:latin typeface="Montserrat Medium" panose="00000600000000000000" pitchFamily="2" charset="-52"/>
              </a:rPr>
            </a:br>
            <a:endParaRPr lang="ru-RU" sz="2800" b="1" dirty="0">
              <a:latin typeface="Montserrat Medium" panose="00000600000000000000" pitchFamily="2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853739-2EC6-4B94-901C-54A2D889A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822" y="2388359"/>
            <a:ext cx="4438433" cy="392508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Montserrat" panose="00000500000000000000" pitchFamily="2" charset="-52"/>
              </a:rPr>
              <a:t>	Посетили мастер-класс «Фигурка из макарон», мастер-класс по оригами от ДДТ, настольный теннис, конструктор-</a:t>
            </a:r>
            <a:r>
              <a:rPr lang="ru-RU" dirty="0" err="1">
                <a:latin typeface="Montserrat" panose="00000500000000000000" pitchFamily="2" charset="-52"/>
              </a:rPr>
              <a:t>клаб</a:t>
            </a:r>
            <a:r>
              <a:rPr lang="ru-RU" dirty="0">
                <a:latin typeface="Montserrat" panose="00000500000000000000" pitchFamily="2" charset="-52"/>
              </a:rPr>
              <a:t>. Оформление отрядных уголков.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E01E62C-5557-4E3A-B637-880BCA67D4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796" y="577658"/>
            <a:ext cx="1390008" cy="129246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A17836D6-AA2B-4343-B513-8CDFF4A5FB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40" b="17082"/>
          <a:stretch/>
        </p:blipFill>
        <p:spPr bwMode="auto">
          <a:xfrm>
            <a:off x="8740709" y="4530081"/>
            <a:ext cx="3308095" cy="232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358FAE-7E59-4D3E-8AA9-1C6C6E28F39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95875" y="4200525"/>
            <a:ext cx="3543300" cy="26574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DBDBEC-28EB-4620-905D-088F01AE79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27424"/>
          <a:stretch/>
        </p:blipFill>
        <p:spPr>
          <a:xfrm>
            <a:off x="7772079" y="2180281"/>
            <a:ext cx="4276725" cy="232791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91AF88D-9EAD-4ECB-91B8-FD7176B8EC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21528"/>
          <a:stretch/>
        </p:blipFill>
        <p:spPr>
          <a:xfrm>
            <a:off x="4612103" y="2455453"/>
            <a:ext cx="4027072" cy="177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195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958</Words>
  <Application>Microsoft Office PowerPoint</Application>
  <PresentationFormat>Широкоэкранный</PresentationFormat>
  <Paragraphs>156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Montserrat</vt:lpstr>
      <vt:lpstr>Montserrat Medium</vt:lpstr>
      <vt:lpstr>Times New Roman</vt:lpstr>
      <vt:lpstr>Тема Office</vt:lpstr>
      <vt:lpstr>Оздоровительный лагерь с дневным пребыванием детей «Радуга»   «МАОУ СШ №102» смена  #Детислёт Рейс 22-23 #Вокруг России без тормозов-2» «Взлетая выше облаков» 29 мая – 18 июня 2023г.</vt:lpstr>
      <vt:lpstr>Цель и задачи</vt:lpstr>
      <vt:lpstr>Легенда</vt:lpstr>
      <vt:lpstr>Этапы реализации</vt:lpstr>
      <vt:lpstr>Треки смены</vt:lpstr>
      <vt:lpstr>Пёрышки</vt:lpstr>
      <vt:lpstr>Система внешних контактов лагеря</vt:lpstr>
      <vt:lpstr>29 мая День 1 Здравствуй, лагерь Трек «Орлёнок-Лидер»</vt:lpstr>
      <vt:lpstr>29 мая День 2 Прикладное творчество и народные ремесла Трек «Орлёнок-Мастер» </vt:lpstr>
      <vt:lpstr>30 мая День 3 Прикладное творчество и народные ремесла Трек «Орлёнок-Хранитель исторической памяти»</vt:lpstr>
      <vt:lpstr>1 июня День 4 День защиты детей (Дни единых действий РДДМ) Трек «Орлёнок-Доброволец»</vt:lpstr>
      <vt:lpstr>2 июня День 5 Национальные игры и забавы Трек «Орлёнок-Спортсмен»</vt:lpstr>
      <vt:lpstr>5 июня День 6 Я и моя семьЯ Трек «Орлёнок-Мастер»</vt:lpstr>
      <vt:lpstr>6 июня День 7 Памяти верные сыны (День русского языка – день единых действий РДДМ) Трек «Орлёнок-Хранитель исторической памяти»</vt:lpstr>
      <vt:lpstr>7 июня День 8 Великие изобретения и открытия (День РДДМ) Трек «Орлёнок-Эрудит»</vt:lpstr>
      <vt:lpstr>9 июня День 9 Я и мои друзьЯ Трек «Орлёнок-Доброволец»</vt:lpstr>
      <vt:lpstr>9 июня День 10 Прикладное творчество и народные ремесла Трек «Орлёнок-Лидер»</vt:lpstr>
      <vt:lpstr>13 июня День 11 Я и моя РоссиЯ Трек «Орлёнок-Хранитель исторической памяти»</vt:lpstr>
      <vt:lpstr>14 июня День 12 Я и мои спортивные достижениЯ Трек «Орлёнок-Спортсмена»</vt:lpstr>
      <vt:lpstr>15 июня День 13 Национальная кухня Трек «Орлёнок-Эколог»</vt:lpstr>
      <vt:lpstr>14 июня День 3 Национальные и народные танцы Трек «Орлёнок-Эрудит»</vt:lpstr>
      <vt:lpstr>Отзывы родителей 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22</cp:revision>
  <dcterms:created xsi:type="dcterms:W3CDTF">2022-11-02T05:36:25Z</dcterms:created>
  <dcterms:modified xsi:type="dcterms:W3CDTF">2023-08-28T15:05:40Z</dcterms:modified>
</cp:coreProperties>
</file>